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Lucidity Expand" panose="020B0604020202020204" charset="-18"/>
      <p:regular r:id="rId18"/>
    </p:embeddedFont>
    <p:embeddedFont>
      <p:font typeface="Montserrat" panose="00000500000000000000" pitchFamily="2" charset="0"/>
      <p:regular r:id="rId19"/>
      <p:bold r:id="rId20"/>
      <p:italic r:id="rId21"/>
      <p:boldItalic r:id="rId22"/>
    </p:embeddedFont>
    <p:embeddedFont>
      <p:font typeface="Montserrat Bold" panose="00000800000000000000" charset="0"/>
      <p:regular r:id="rId23"/>
    </p:embeddedFont>
    <p:embeddedFont>
      <p:font typeface="Montserrat Medium" panose="00000600000000000000" pitchFamily="2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8" d="100"/>
          <a:sy n="38" d="100"/>
        </p:scale>
        <p:origin x="1020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49599" y="237968"/>
            <a:ext cx="12038401" cy="10049032"/>
          </a:xfrm>
          <a:custGeom>
            <a:avLst/>
            <a:gdLst/>
            <a:ahLst/>
            <a:cxnLst/>
            <a:rect l="l" t="t" r="r" b="b"/>
            <a:pathLst>
              <a:path w="12038401" h="10049032">
                <a:moveTo>
                  <a:pt x="0" y="0"/>
                </a:moveTo>
                <a:lnTo>
                  <a:pt x="12038401" y="0"/>
                </a:lnTo>
                <a:lnTo>
                  <a:pt x="12038401" y="10049032"/>
                </a:lnTo>
                <a:lnTo>
                  <a:pt x="0" y="100490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49" r="-140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4049184" y="2428858"/>
            <a:ext cx="10049032" cy="5667252"/>
          </a:xfrm>
          <a:custGeom>
            <a:avLst/>
            <a:gdLst/>
            <a:ahLst/>
            <a:cxnLst/>
            <a:rect l="l" t="t" r="r" b="b"/>
            <a:pathLst>
              <a:path w="10049032" h="5667252">
                <a:moveTo>
                  <a:pt x="0" y="0"/>
                </a:moveTo>
                <a:lnTo>
                  <a:pt x="10049032" y="0"/>
                </a:lnTo>
                <a:lnTo>
                  <a:pt x="10049032" y="5667252"/>
                </a:lnTo>
                <a:lnTo>
                  <a:pt x="0" y="5667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03321" y="967647"/>
            <a:ext cx="8640679" cy="278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75"/>
              </a:lnSpc>
            </a:pPr>
            <a:r>
              <a:rPr lang="en-US" sz="9146">
                <a:solidFill>
                  <a:srgbClr val="F9F940"/>
                </a:solidFill>
                <a:latin typeface="Lucidity Expand"/>
                <a:ea typeface="Lucidity Expand"/>
                <a:cs typeface="Lucidity Expand"/>
                <a:sym typeface="Lucidity Expand"/>
              </a:rPr>
              <a:t>THE CREASE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8549" y="9032188"/>
            <a:ext cx="5871050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spc="700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JIMMY BARRACLOUGH</a:t>
            </a:r>
          </a:p>
          <a:p>
            <a:pPr algn="l">
              <a:lnSpc>
                <a:spcPts val="3920"/>
              </a:lnSpc>
            </a:pPr>
            <a:r>
              <a:rPr lang="en-US" sz="2800" spc="700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GPLOA</a:t>
            </a:r>
          </a:p>
        </p:txBody>
      </p:sp>
      <p:pic>
        <p:nvPicPr>
          <p:cNvPr id="10" name="Picture 9" descr="A white and black logo with a city skyline and stickers on it&#10;&#10;AI-generated content may be incorrect.">
            <a:extLst>
              <a:ext uri="{FF2B5EF4-FFF2-40B4-BE49-F238E27FC236}">
                <a16:creationId xmlns:a16="http://schemas.microsoft.com/office/drawing/2014/main" id="{A6D954C5-78DA-B1F3-9ADA-CDBB71C69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35508"/>
            <a:ext cx="4470081" cy="50847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7300" y="2090098"/>
            <a:ext cx="9009845" cy="6106804"/>
          </a:xfrm>
          <a:custGeom>
            <a:avLst/>
            <a:gdLst/>
            <a:ahLst/>
            <a:cxnLst/>
            <a:rect l="l" t="t" r="r" b="b"/>
            <a:pathLst>
              <a:path w="9009845" h="6106804">
                <a:moveTo>
                  <a:pt x="0" y="0"/>
                </a:moveTo>
                <a:lnTo>
                  <a:pt x="9009845" y="0"/>
                </a:lnTo>
                <a:lnTo>
                  <a:pt x="9009845" y="6106804"/>
                </a:lnTo>
                <a:lnTo>
                  <a:pt x="0" y="6106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7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9072990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78"/>
              </a:lnSpc>
            </a:pPr>
            <a:r>
              <a:rPr lang="en-US" sz="6315">
                <a:solidFill>
                  <a:srgbClr val="F9F940"/>
                </a:solidFill>
                <a:latin typeface="Lucidity Expand"/>
                <a:ea typeface="Lucidity Expand"/>
                <a:cs typeface="Lucidity Expand"/>
                <a:sym typeface="Lucidity Expand"/>
              </a:rPr>
              <a:t>OFFENSIVE STRATEGY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203640"/>
            <a:ext cx="8115300" cy="584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Beat the defender and score. 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How?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Get inside of the defender and score before touching the crease.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Once the ball is in the net, “a stroll is a goal.”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Offense cannot jump or dive and land in the crease. They must be grounded or reestablish themselves outside of the crease before entering after scoring.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78129" y="3976832"/>
            <a:ext cx="6331741" cy="6310168"/>
          </a:xfrm>
          <a:custGeom>
            <a:avLst/>
            <a:gdLst/>
            <a:ahLst/>
            <a:cxnLst/>
            <a:rect l="l" t="t" r="r" b="b"/>
            <a:pathLst>
              <a:path w="6331741" h="6310168">
                <a:moveTo>
                  <a:pt x="0" y="0"/>
                </a:moveTo>
                <a:lnTo>
                  <a:pt x="6331742" y="0"/>
                </a:lnTo>
                <a:lnTo>
                  <a:pt x="6331742" y="6310168"/>
                </a:lnTo>
                <a:lnTo>
                  <a:pt x="0" y="6310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54523" y="490682"/>
            <a:ext cx="16178954" cy="348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4"/>
              </a:lnSpc>
            </a:pPr>
            <a:r>
              <a:rPr lang="en-US" sz="7645">
                <a:solidFill>
                  <a:srgbClr val="F9F940"/>
                </a:solidFill>
                <a:latin typeface="Lucidity Expand"/>
                <a:ea typeface="Lucidity Expand"/>
                <a:cs typeface="Lucidity Expand"/>
                <a:sym typeface="Lucidity Expand"/>
              </a:rPr>
              <a:t>HOW DO WE OFFICIATE THE CREASE?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2501" y="1562249"/>
            <a:ext cx="6593743" cy="6219974"/>
          </a:xfrm>
          <a:custGeom>
            <a:avLst/>
            <a:gdLst/>
            <a:ahLst/>
            <a:cxnLst/>
            <a:rect l="l" t="t" r="r" b="b"/>
            <a:pathLst>
              <a:path w="6593743" h="6219974">
                <a:moveTo>
                  <a:pt x="0" y="0"/>
                </a:moveTo>
                <a:lnTo>
                  <a:pt x="6593744" y="0"/>
                </a:lnTo>
                <a:lnTo>
                  <a:pt x="6593744" y="6219974"/>
                </a:lnTo>
                <a:lnTo>
                  <a:pt x="0" y="6219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407" r="-150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12188584" y="5524809"/>
            <a:ext cx="4495472" cy="5028910"/>
          </a:xfrm>
          <a:custGeom>
            <a:avLst/>
            <a:gdLst/>
            <a:ahLst/>
            <a:cxnLst/>
            <a:rect l="l" t="t" r="r" b="b"/>
            <a:pathLst>
              <a:path w="4495472" h="5028910">
                <a:moveTo>
                  <a:pt x="0" y="0"/>
                </a:moveTo>
                <a:lnTo>
                  <a:pt x="4495472" y="0"/>
                </a:lnTo>
                <a:lnTo>
                  <a:pt x="4495472" y="5028910"/>
                </a:lnTo>
                <a:lnTo>
                  <a:pt x="0" y="5028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745" r="-177595" b="-146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812935" y="7373547"/>
            <a:ext cx="380153" cy="868922"/>
          </a:xfrm>
          <a:custGeom>
            <a:avLst/>
            <a:gdLst/>
            <a:ahLst/>
            <a:cxnLst/>
            <a:rect l="l" t="t" r="r" b="b"/>
            <a:pathLst>
              <a:path w="380153" h="868922">
                <a:moveTo>
                  <a:pt x="0" y="0"/>
                </a:moveTo>
                <a:lnTo>
                  <a:pt x="380153" y="0"/>
                </a:lnTo>
                <a:lnTo>
                  <a:pt x="380153" y="868922"/>
                </a:lnTo>
                <a:lnTo>
                  <a:pt x="0" y="86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129839">
            <a:off x="13988609" y="7282676"/>
            <a:ext cx="838219" cy="1363967"/>
          </a:xfrm>
          <a:custGeom>
            <a:avLst/>
            <a:gdLst/>
            <a:ahLst/>
            <a:cxnLst/>
            <a:rect l="l" t="t" r="r" b="b"/>
            <a:pathLst>
              <a:path w="838219" h="1363967">
                <a:moveTo>
                  <a:pt x="0" y="0"/>
                </a:moveTo>
                <a:lnTo>
                  <a:pt x="838219" y="0"/>
                </a:lnTo>
                <a:lnTo>
                  <a:pt x="838219" y="1363966"/>
                </a:lnTo>
                <a:lnTo>
                  <a:pt x="0" y="1363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3168782" y="7808008"/>
            <a:ext cx="813054" cy="767320"/>
          </a:xfrm>
          <a:custGeom>
            <a:avLst/>
            <a:gdLst/>
            <a:ahLst/>
            <a:cxnLst/>
            <a:rect l="l" t="t" r="r" b="b"/>
            <a:pathLst>
              <a:path w="813054" h="767320">
                <a:moveTo>
                  <a:pt x="813054" y="0"/>
                </a:moveTo>
                <a:lnTo>
                  <a:pt x="0" y="0"/>
                </a:lnTo>
                <a:lnTo>
                  <a:pt x="0" y="767320"/>
                </a:lnTo>
                <a:lnTo>
                  <a:pt x="813054" y="767320"/>
                </a:lnTo>
                <a:lnTo>
                  <a:pt x="81305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>
            <a:off x="15205457" y="7803596"/>
            <a:ext cx="329845" cy="169870"/>
          </a:xfrm>
          <a:custGeom>
            <a:avLst/>
            <a:gdLst/>
            <a:ahLst/>
            <a:cxnLst/>
            <a:rect l="l" t="t" r="r" b="b"/>
            <a:pathLst>
              <a:path w="329845" h="169870">
                <a:moveTo>
                  <a:pt x="0" y="0"/>
                </a:moveTo>
                <a:lnTo>
                  <a:pt x="329844" y="0"/>
                </a:lnTo>
                <a:lnTo>
                  <a:pt x="329844" y="169870"/>
                </a:lnTo>
                <a:lnTo>
                  <a:pt x="0" y="1698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247438" y="3319686"/>
            <a:ext cx="9703337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Get in tight, pinch the crease.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When a player dodges from X, and comes around the side of the net, lead official, try to take a step or two north, above GLE.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47438" y="791181"/>
            <a:ext cx="9279016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78"/>
              </a:lnSpc>
            </a:pPr>
            <a:r>
              <a:rPr lang="en-US" sz="6315">
                <a:solidFill>
                  <a:srgbClr val="F9F940"/>
                </a:solidFill>
                <a:latin typeface="Lucidity Expand"/>
                <a:ea typeface="Lucidity Expand"/>
                <a:cs typeface="Lucidity Expand"/>
                <a:sym typeface="Lucidity Expand"/>
              </a:rPr>
              <a:t>OFFICIALS’ POSITIONING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23056" y="498373"/>
            <a:ext cx="9332262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F9F940"/>
                </a:solidFill>
                <a:latin typeface="Lucidity Expand"/>
                <a:ea typeface="Lucidity Expand"/>
                <a:cs typeface="Lucidity Expand"/>
                <a:sym typeface="Lucidity Expand"/>
              </a:rPr>
              <a:t>OFFICIALS’ RESPONSIBILITIES</a:t>
            </a:r>
          </a:p>
        </p:txBody>
      </p:sp>
      <p:sp>
        <p:nvSpPr>
          <p:cNvPr id="3" name="Freeform 3"/>
          <p:cNvSpPr/>
          <p:nvPr/>
        </p:nvSpPr>
        <p:spPr>
          <a:xfrm>
            <a:off x="4741425" y="2915607"/>
            <a:ext cx="8706656" cy="5378094"/>
          </a:xfrm>
          <a:custGeom>
            <a:avLst/>
            <a:gdLst/>
            <a:ahLst/>
            <a:cxnLst/>
            <a:rect l="l" t="t" r="r" b="b"/>
            <a:pathLst>
              <a:path w="8706656" h="5378094">
                <a:moveTo>
                  <a:pt x="0" y="0"/>
                </a:moveTo>
                <a:lnTo>
                  <a:pt x="8706656" y="0"/>
                </a:lnTo>
                <a:lnTo>
                  <a:pt x="8706656" y="5378094"/>
                </a:lnTo>
                <a:lnTo>
                  <a:pt x="0" y="537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123939" y="2196257"/>
            <a:ext cx="4040121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0"/>
              </a:lnSpc>
            </a:pPr>
            <a:r>
              <a:rPr lang="en-US" sz="3500">
                <a:solidFill>
                  <a:srgbClr val="F9F9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FEET AND FOUL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0384" y="4503420"/>
            <a:ext cx="3816935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Play coming towards you;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Watch the offensive player’s feet.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07325" y="3675449"/>
            <a:ext cx="1523051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0"/>
              </a:lnSpc>
            </a:pPr>
            <a:r>
              <a:rPr lang="en-US" sz="3500">
                <a:solidFill>
                  <a:srgbClr val="F9F9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FEET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998529" y="3675449"/>
            <a:ext cx="1720777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0"/>
              </a:lnSpc>
            </a:pPr>
            <a:r>
              <a:rPr lang="en-US" sz="3500">
                <a:solidFill>
                  <a:srgbClr val="F9F9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FOUL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68397" y="4078039"/>
            <a:ext cx="4381041" cy="531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Play going away from you;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Watch the offensive player’s back.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Any push or body contact from behind is a foul near the crease.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Call it tight!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Try to follow the offensive player in.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41425" y="8531826"/>
            <a:ext cx="8706656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lead offical should always cover the ball entering the net.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98004" y="3279212"/>
            <a:ext cx="10489996" cy="4925181"/>
          </a:xfrm>
          <a:custGeom>
            <a:avLst/>
            <a:gdLst/>
            <a:ahLst/>
            <a:cxnLst/>
            <a:rect l="l" t="t" r="r" b="b"/>
            <a:pathLst>
              <a:path w="10489996" h="4925181">
                <a:moveTo>
                  <a:pt x="0" y="0"/>
                </a:moveTo>
                <a:lnTo>
                  <a:pt x="10489996" y="0"/>
                </a:lnTo>
                <a:lnTo>
                  <a:pt x="10489996" y="4925182"/>
                </a:lnTo>
                <a:lnTo>
                  <a:pt x="0" y="4925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623056" y="498373"/>
            <a:ext cx="9302349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F9F940"/>
                </a:solidFill>
                <a:latin typeface="Lucidity Expand"/>
                <a:ea typeface="Lucidity Expand"/>
                <a:cs typeface="Lucidity Expand"/>
                <a:sym typeface="Lucidity Expand"/>
              </a:rPr>
              <a:t>OFFICIALS’ RESPONSIBILITIES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23939" y="2196257"/>
            <a:ext cx="4040121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0"/>
              </a:lnSpc>
            </a:pPr>
            <a:r>
              <a:rPr lang="en-US" sz="3500">
                <a:solidFill>
                  <a:srgbClr val="F9F9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TAKE YOUR TIME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8090" y="3589153"/>
            <a:ext cx="9544217" cy="424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Have a discussion away from players.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Give information based on your responsibility. 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Officiate the play backwards.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Make a crew decision.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14985" y="3570103"/>
            <a:ext cx="723240" cy="723240"/>
          </a:xfrm>
          <a:custGeom>
            <a:avLst/>
            <a:gdLst/>
            <a:ahLst/>
            <a:cxnLst/>
            <a:rect l="l" t="t" r="r" b="b"/>
            <a:pathLst>
              <a:path w="723240" h="723240">
                <a:moveTo>
                  <a:pt x="0" y="0"/>
                </a:moveTo>
                <a:lnTo>
                  <a:pt x="723240" y="0"/>
                </a:lnTo>
                <a:lnTo>
                  <a:pt x="723240" y="723240"/>
                </a:lnTo>
                <a:lnTo>
                  <a:pt x="0" y="723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85112" y="4625419"/>
            <a:ext cx="723240" cy="723240"/>
          </a:xfrm>
          <a:custGeom>
            <a:avLst/>
            <a:gdLst/>
            <a:ahLst/>
            <a:cxnLst/>
            <a:rect l="l" t="t" r="r" b="b"/>
            <a:pathLst>
              <a:path w="723240" h="723240">
                <a:moveTo>
                  <a:pt x="0" y="0"/>
                </a:moveTo>
                <a:lnTo>
                  <a:pt x="723240" y="0"/>
                </a:lnTo>
                <a:lnTo>
                  <a:pt x="723240" y="723240"/>
                </a:lnTo>
                <a:lnTo>
                  <a:pt x="0" y="723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14985" y="5723887"/>
            <a:ext cx="723240" cy="723240"/>
          </a:xfrm>
          <a:custGeom>
            <a:avLst/>
            <a:gdLst/>
            <a:ahLst/>
            <a:cxnLst/>
            <a:rect l="l" t="t" r="r" b="b"/>
            <a:pathLst>
              <a:path w="723240" h="723240">
                <a:moveTo>
                  <a:pt x="0" y="0"/>
                </a:moveTo>
                <a:lnTo>
                  <a:pt x="723240" y="0"/>
                </a:lnTo>
                <a:lnTo>
                  <a:pt x="723240" y="723239"/>
                </a:lnTo>
                <a:lnTo>
                  <a:pt x="0" y="7232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4985" y="6743062"/>
            <a:ext cx="723240" cy="723240"/>
          </a:xfrm>
          <a:custGeom>
            <a:avLst/>
            <a:gdLst/>
            <a:ahLst/>
            <a:cxnLst/>
            <a:rect l="l" t="t" r="r" b="b"/>
            <a:pathLst>
              <a:path w="723240" h="723240">
                <a:moveTo>
                  <a:pt x="0" y="0"/>
                </a:moveTo>
                <a:lnTo>
                  <a:pt x="723240" y="0"/>
                </a:lnTo>
                <a:lnTo>
                  <a:pt x="723240" y="723239"/>
                </a:lnTo>
                <a:lnTo>
                  <a:pt x="0" y="7232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7080" y="3533087"/>
            <a:ext cx="723240" cy="723240"/>
          </a:xfrm>
          <a:custGeom>
            <a:avLst/>
            <a:gdLst/>
            <a:ahLst/>
            <a:cxnLst/>
            <a:rect l="l" t="t" r="r" b="b"/>
            <a:pathLst>
              <a:path w="723240" h="723240">
                <a:moveTo>
                  <a:pt x="0" y="0"/>
                </a:moveTo>
                <a:lnTo>
                  <a:pt x="723240" y="0"/>
                </a:lnTo>
                <a:lnTo>
                  <a:pt x="723240" y="723239"/>
                </a:lnTo>
                <a:lnTo>
                  <a:pt x="0" y="723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67080" y="4582846"/>
            <a:ext cx="723240" cy="723240"/>
          </a:xfrm>
          <a:custGeom>
            <a:avLst/>
            <a:gdLst/>
            <a:ahLst/>
            <a:cxnLst/>
            <a:rect l="l" t="t" r="r" b="b"/>
            <a:pathLst>
              <a:path w="723240" h="723240">
                <a:moveTo>
                  <a:pt x="0" y="0"/>
                </a:moveTo>
                <a:lnTo>
                  <a:pt x="723240" y="0"/>
                </a:lnTo>
                <a:lnTo>
                  <a:pt x="723240" y="723239"/>
                </a:lnTo>
                <a:lnTo>
                  <a:pt x="0" y="723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67080" y="5963310"/>
            <a:ext cx="723240" cy="723240"/>
          </a:xfrm>
          <a:custGeom>
            <a:avLst/>
            <a:gdLst/>
            <a:ahLst/>
            <a:cxnLst/>
            <a:rect l="l" t="t" r="r" b="b"/>
            <a:pathLst>
              <a:path w="723240" h="723240">
                <a:moveTo>
                  <a:pt x="0" y="0"/>
                </a:moveTo>
                <a:lnTo>
                  <a:pt x="723240" y="0"/>
                </a:lnTo>
                <a:lnTo>
                  <a:pt x="723240" y="723240"/>
                </a:lnTo>
                <a:lnTo>
                  <a:pt x="0" y="723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64415" y="7419430"/>
            <a:ext cx="723240" cy="723240"/>
          </a:xfrm>
          <a:custGeom>
            <a:avLst/>
            <a:gdLst/>
            <a:ahLst/>
            <a:cxnLst/>
            <a:rect l="l" t="t" r="r" b="b"/>
            <a:pathLst>
              <a:path w="723240" h="723240">
                <a:moveTo>
                  <a:pt x="0" y="0"/>
                </a:moveTo>
                <a:lnTo>
                  <a:pt x="723240" y="0"/>
                </a:lnTo>
                <a:lnTo>
                  <a:pt x="723240" y="723240"/>
                </a:lnTo>
                <a:lnTo>
                  <a:pt x="0" y="723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606924" y="3086100"/>
            <a:ext cx="11391116" cy="7200900"/>
          </a:xfrm>
          <a:custGeom>
            <a:avLst/>
            <a:gdLst/>
            <a:ahLst/>
            <a:cxnLst/>
            <a:rect l="l" t="t" r="r" b="b"/>
            <a:pathLst>
              <a:path w="11391116" h="7200900">
                <a:moveTo>
                  <a:pt x="0" y="0"/>
                </a:moveTo>
                <a:lnTo>
                  <a:pt x="11391117" y="0"/>
                </a:lnTo>
                <a:lnTo>
                  <a:pt x="11391117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07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623056" y="498373"/>
            <a:ext cx="9272436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F9F940"/>
                </a:solidFill>
                <a:latin typeface="Lucidity Expand"/>
                <a:ea typeface="Lucidity Expand"/>
                <a:cs typeface="Lucidity Expand"/>
                <a:sym typeface="Lucidity Expand"/>
              </a:rPr>
              <a:t>OFFICIALS’ RESPONSIBILITIES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23939" y="2196257"/>
            <a:ext cx="4040121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0"/>
              </a:lnSpc>
            </a:pPr>
            <a:r>
              <a:rPr lang="en-US" sz="3500">
                <a:solidFill>
                  <a:srgbClr val="F9F9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TRAIL OFFICIAL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16697" y="3608956"/>
            <a:ext cx="8706656" cy="478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Save the crew.</a:t>
            </a:r>
          </a:p>
          <a:p>
            <a:pPr algn="l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You have the coaches’ view. </a:t>
            </a:r>
          </a:p>
          <a:p>
            <a:pPr algn="ctr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If you 100% have something, come in and share the information with your partners.</a:t>
            </a:r>
          </a:p>
          <a:p>
            <a:pPr algn="l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If you throw your flag, it should be for a personal foul.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372615"/>
            <a:ext cx="16230600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67"/>
              </a:lnSpc>
            </a:pPr>
            <a:r>
              <a:rPr lang="en-US" sz="10472">
                <a:solidFill>
                  <a:srgbClr val="F9F940"/>
                </a:solidFill>
                <a:latin typeface="Lucidity Expand"/>
                <a:ea typeface="Lucidity Expand"/>
                <a:cs typeface="Lucidity Expand"/>
                <a:sym typeface="Lucidity Expand"/>
              </a:rPr>
              <a:t>THANK YOU</a:t>
            </a:r>
          </a:p>
        </p:txBody>
      </p:sp>
      <p:sp>
        <p:nvSpPr>
          <p:cNvPr id="3" name="Freeform 3"/>
          <p:cNvSpPr/>
          <p:nvPr/>
        </p:nvSpPr>
        <p:spPr>
          <a:xfrm>
            <a:off x="-507217" y="6618851"/>
            <a:ext cx="3071834" cy="775638"/>
          </a:xfrm>
          <a:custGeom>
            <a:avLst/>
            <a:gdLst/>
            <a:ahLst/>
            <a:cxnLst/>
            <a:rect l="l" t="t" r="r" b="b"/>
            <a:pathLst>
              <a:path w="3071834" h="775638">
                <a:moveTo>
                  <a:pt x="0" y="0"/>
                </a:moveTo>
                <a:lnTo>
                  <a:pt x="3071834" y="0"/>
                </a:lnTo>
                <a:lnTo>
                  <a:pt x="3071834" y="775638"/>
                </a:lnTo>
                <a:lnTo>
                  <a:pt x="0" y="775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23383" y="2892511"/>
            <a:ext cx="3071834" cy="775638"/>
          </a:xfrm>
          <a:custGeom>
            <a:avLst/>
            <a:gdLst/>
            <a:ahLst/>
            <a:cxnLst/>
            <a:rect l="l" t="t" r="r" b="b"/>
            <a:pathLst>
              <a:path w="3071834" h="775638">
                <a:moveTo>
                  <a:pt x="0" y="0"/>
                </a:moveTo>
                <a:lnTo>
                  <a:pt x="3071834" y="0"/>
                </a:lnTo>
                <a:lnTo>
                  <a:pt x="3071834" y="775638"/>
                </a:lnTo>
                <a:lnTo>
                  <a:pt x="0" y="775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086350" y="6618851"/>
            <a:ext cx="8115300" cy="79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3"/>
              </a:lnSpc>
            </a:pPr>
            <a:r>
              <a:rPr lang="en-US" sz="5236">
                <a:solidFill>
                  <a:srgbClr val="F9F940"/>
                </a:solidFill>
                <a:latin typeface="Lucidity Expand"/>
                <a:ea typeface="Lucidity Expand"/>
                <a:cs typeface="Lucidity Expand"/>
                <a:sym typeface="Lucidity Expand"/>
              </a:rPr>
              <a:t>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31950" y="0"/>
            <a:ext cx="11990373" cy="10315936"/>
          </a:xfrm>
          <a:custGeom>
            <a:avLst/>
            <a:gdLst/>
            <a:ahLst/>
            <a:cxnLst/>
            <a:rect l="l" t="t" r="r" b="b"/>
            <a:pathLst>
              <a:path w="11990373" h="10315936">
                <a:moveTo>
                  <a:pt x="0" y="0"/>
                </a:moveTo>
                <a:lnTo>
                  <a:pt x="11990373" y="0"/>
                </a:lnTo>
                <a:lnTo>
                  <a:pt x="11990373" y="10315936"/>
                </a:lnTo>
                <a:lnTo>
                  <a:pt x="0" y="103159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38976" y="1336383"/>
            <a:ext cx="8205024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78"/>
              </a:lnSpc>
            </a:pPr>
            <a:r>
              <a:rPr lang="en-US" sz="6315">
                <a:solidFill>
                  <a:srgbClr val="F9F940"/>
                </a:solidFill>
                <a:latin typeface="Lucidity Expand"/>
                <a:ea typeface="Lucidity Expand"/>
                <a:cs typeface="Lucidity Expand"/>
                <a:sym typeface="Lucidity Expand"/>
              </a:rPr>
              <a:t>TOPICS:</a:t>
            </a:r>
          </a:p>
        </p:txBody>
      </p:sp>
      <p:sp>
        <p:nvSpPr>
          <p:cNvPr id="4" name="Freeform 4"/>
          <p:cNvSpPr/>
          <p:nvPr/>
        </p:nvSpPr>
        <p:spPr>
          <a:xfrm rot="5400000">
            <a:off x="4906645" y="2249081"/>
            <a:ext cx="10315936" cy="5817775"/>
          </a:xfrm>
          <a:custGeom>
            <a:avLst/>
            <a:gdLst/>
            <a:ahLst/>
            <a:cxnLst/>
            <a:rect l="l" t="t" r="r" b="b"/>
            <a:pathLst>
              <a:path w="10315936" h="5817775">
                <a:moveTo>
                  <a:pt x="0" y="0"/>
                </a:moveTo>
                <a:lnTo>
                  <a:pt x="10315936" y="0"/>
                </a:lnTo>
                <a:lnTo>
                  <a:pt x="10315936" y="5817774"/>
                </a:lnTo>
                <a:lnTo>
                  <a:pt x="0" y="58177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3394818"/>
            <a:ext cx="723240" cy="723240"/>
          </a:xfrm>
          <a:custGeom>
            <a:avLst/>
            <a:gdLst/>
            <a:ahLst/>
            <a:cxnLst/>
            <a:rect l="l" t="t" r="r" b="b"/>
            <a:pathLst>
              <a:path w="723240" h="723240">
                <a:moveTo>
                  <a:pt x="0" y="0"/>
                </a:moveTo>
                <a:lnTo>
                  <a:pt x="723240" y="0"/>
                </a:lnTo>
                <a:lnTo>
                  <a:pt x="723240" y="723239"/>
                </a:lnTo>
                <a:lnTo>
                  <a:pt x="0" y="723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033618" y="3388137"/>
            <a:ext cx="6109233" cy="66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9F940"/>
                </a:solidFill>
                <a:latin typeface="Montserrat"/>
                <a:ea typeface="Montserrat"/>
                <a:cs typeface="Montserrat"/>
                <a:sym typeface="Montserrat"/>
              </a:rPr>
              <a:t>Purpose of the Crease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00293" y="4443454"/>
            <a:ext cx="5055433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9F940"/>
                </a:solidFill>
                <a:latin typeface="Montserrat"/>
                <a:ea typeface="Montserrat"/>
                <a:cs typeface="Montserrat"/>
                <a:sym typeface="Montserrat"/>
              </a:rPr>
              <a:t>Fair Loose Ball Play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3618" y="5541921"/>
            <a:ext cx="6391474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9F940"/>
                </a:solidFill>
                <a:latin typeface="Montserrat"/>
                <a:ea typeface="Montserrat"/>
                <a:cs typeface="Montserrat"/>
                <a:sym typeface="Montserrat"/>
              </a:rPr>
              <a:t>Defensive Privileges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33618" y="6561096"/>
            <a:ext cx="5055433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9F940"/>
                </a:solidFill>
                <a:latin typeface="Montserrat"/>
                <a:ea typeface="Montserrat"/>
                <a:cs typeface="Montserrat"/>
                <a:sym typeface="Montserrat"/>
              </a:rPr>
              <a:t>Offensive Strategy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33618" y="7580271"/>
            <a:ext cx="7341549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9F940"/>
                </a:solidFill>
                <a:latin typeface="Montserrat"/>
                <a:ea typeface="Montserrat"/>
                <a:cs typeface="Montserrat"/>
                <a:sym typeface="Montserrat"/>
              </a:rPr>
              <a:t>Officials’ Responsibilities</a:t>
            </a:r>
          </a:p>
        </p:txBody>
      </p:sp>
      <p:sp>
        <p:nvSpPr>
          <p:cNvPr id="11" name="Freeform 11"/>
          <p:cNvSpPr/>
          <p:nvPr/>
        </p:nvSpPr>
        <p:spPr>
          <a:xfrm>
            <a:off x="998827" y="4450134"/>
            <a:ext cx="723240" cy="723240"/>
          </a:xfrm>
          <a:custGeom>
            <a:avLst/>
            <a:gdLst/>
            <a:ahLst/>
            <a:cxnLst/>
            <a:rect l="l" t="t" r="r" b="b"/>
            <a:pathLst>
              <a:path w="723240" h="723240">
                <a:moveTo>
                  <a:pt x="0" y="0"/>
                </a:moveTo>
                <a:lnTo>
                  <a:pt x="723239" y="0"/>
                </a:lnTo>
                <a:lnTo>
                  <a:pt x="723239" y="723239"/>
                </a:lnTo>
                <a:lnTo>
                  <a:pt x="0" y="723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28700" y="5548602"/>
            <a:ext cx="723240" cy="723240"/>
          </a:xfrm>
          <a:custGeom>
            <a:avLst/>
            <a:gdLst/>
            <a:ahLst/>
            <a:cxnLst/>
            <a:rect l="l" t="t" r="r" b="b"/>
            <a:pathLst>
              <a:path w="723240" h="723240">
                <a:moveTo>
                  <a:pt x="0" y="0"/>
                </a:moveTo>
                <a:lnTo>
                  <a:pt x="723240" y="0"/>
                </a:lnTo>
                <a:lnTo>
                  <a:pt x="723240" y="723239"/>
                </a:lnTo>
                <a:lnTo>
                  <a:pt x="0" y="723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28700" y="6567777"/>
            <a:ext cx="723240" cy="723240"/>
          </a:xfrm>
          <a:custGeom>
            <a:avLst/>
            <a:gdLst/>
            <a:ahLst/>
            <a:cxnLst/>
            <a:rect l="l" t="t" r="r" b="b"/>
            <a:pathLst>
              <a:path w="723240" h="723240">
                <a:moveTo>
                  <a:pt x="0" y="0"/>
                </a:moveTo>
                <a:lnTo>
                  <a:pt x="723240" y="0"/>
                </a:lnTo>
                <a:lnTo>
                  <a:pt x="723240" y="723239"/>
                </a:lnTo>
                <a:lnTo>
                  <a:pt x="0" y="723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8700" y="7586952"/>
            <a:ext cx="723240" cy="723240"/>
          </a:xfrm>
          <a:custGeom>
            <a:avLst/>
            <a:gdLst/>
            <a:ahLst/>
            <a:cxnLst/>
            <a:rect l="l" t="t" r="r" b="b"/>
            <a:pathLst>
              <a:path w="723240" h="723240">
                <a:moveTo>
                  <a:pt x="0" y="0"/>
                </a:moveTo>
                <a:lnTo>
                  <a:pt x="723240" y="0"/>
                </a:lnTo>
                <a:lnTo>
                  <a:pt x="723240" y="723239"/>
                </a:lnTo>
                <a:lnTo>
                  <a:pt x="0" y="723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4523" y="800100"/>
            <a:ext cx="16178954" cy="348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4"/>
              </a:lnSpc>
            </a:pPr>
            <a:r>
              <a:rPr lang="en-US" sz="7645">
                <a:solidFill>
                  <a:srgbClr val="F9F940"/>
                </a:solidFill>
                <a:latin typeface="Lucidity Expand"/>
                <a:ea typeface="Lucidity Expand"/>
                <a:cs typeface="Lucidity Expand"/>
                <a:sym typeface="Lucidity Expand"/>
              </a:rPr>
              <a:t>WHAT IS THE PURPOSE OF THE CREASE?</a:t>
            </a:r>
          </a:p>
        </p:txBody>
      </p:sp>
      <p:sp>
        <p:nvSpPr>
          <p:cNvPr id="3" name="Freeform 3"/>
          <p:cNvSpPr/>
          <p:nvPr/>
        </p:nvSpPr>
        <p:spPr>
          <a:xfrm>
            <a:off x="6561149" y="4514850"/>
            <a:ext cx="5165702" cy="5064414"/>
          </a:xfrm>
          <a:custGeom>
            <a:avLst/>
            <a:gdLst/>
            <a:ahLst/>
            <a:cxnLst/>
            <a:rect l="l" t="t" r="r" b="b"/>
            <a:pathLst>
              <a:path w="5165702" h="5064414">
                <a:moveTo>
                  <a:pt x="0" y="0"/>
                </a:moveTo>
                <a:lnTo>
                  <a:pt x="5165702" y="0"/>
                </a:lnTo>
                <a:lnTo>
                  <a:pt x="5165702" y="5064414"/>
                </a:lnTo>
                <a:lnTo>
                  <a:pt x="0" y="50644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254" t="-31000" r="-58333" b="-19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555933" y="5436325"/>
            <a:ext cx="3176133" cy="1639307"/>
          </a:xfrm>
          <a:custGeom>
            <a:avLst/>
            <a:gdLst/>
            <a:ahLst/>
            <a:cxnLst/>
            <a:rect l="l" t="t" r="r" b="b"/>
            <a:pathLst>
              <a:path w="3176133" h="1639307">
                <a:moveTo>
                  <a:pt x="0" y="0"/>
                </a:moveTo>
                <a:lnTo>
                  <a:pt x="3176134" y="0"/>
                </a:lnTo>
                <a:lnTo>
                  <a:pt x="3176134" y="1639307"/>
                </a:lnTo>
                <a:lnTo>
                  <a:pt x="0" y="163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771" b="-4116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247438" y="2519720"/>
            <a:ext cx="10534652" cy="798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Play the position: Stop, block or bat the ball.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Offensive players never can be in the crease during a live ball. Goalie cannot be body checked when in the crease.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Goalie’s stick cannot be touched when the ball is in the crease.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Loose Ball Interference: Whistle, award the ball to the goalie in the crease.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Interference with Possession: Whistle, free clear.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 a Pass: Play on, kill the play if the pass is dropped or the play is not successful.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247438" y="6348283"/>
            <a:ext cx="1131125" cy="889347"/>
          </a:xfrm>
          <a:custGeom>
            <a:avLst/>
            <a:gdLst/>
            <a:ahLst/>
            <a:cxnLst/>
            <a:rect l="l" t="t" r="r" b="b"/>
            <a:pathLst>
              <a:path w="1131125" h="889347">
                <a:moveTo>
                  <a:pt x="0" y="0"/>
                </a:moveTo>
                <a:lnTo>
                  <a:pt x="1131126" y="0"/>
                </a:lnTo>
                <a:lnTo>
                  <a:pt x="1131126" y="889347"/>
                </a:lnTo>
                <a:lnTo>
                  <a:pt x="0" y="8893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50923" y="3545434"/>
            <a:ext cx="6853641" cy="4557939"/>
          </a:xfrm>
          <a:custGeom>
            <a:avLst/>
            <a:gdLst/>
            <a:ahLst/>
            <a:cxnLst/>
            <a:rect l="l" t="t" r="r" b="b"/>
            <a:pathLst>
              <a:path w="6853641" h="4557939">
                <a:moveTo>
                  <a:pt x="0" y="0"/>
                </a:moveTo>
                <a:lnTo>
                  <a:pt x="6853640" y="0"/>
                </a:lnTo>
                <a:lnTo>
                  <a:pt x="6853640" y="4557939"/>
                </a:lnTo>
                <a:lnTo>
                  <a:pt x="0" y="4557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247438" y="386183"/>
            <a:ext cx="9361065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78"/>
              </a:lnSpc>
            </a:pPr>
            <a:r>
              <a:rPr lang="en-US" sz="6315">
                <a:solidFill>
                  <a:srgbClr val="F9F940"/>
                </a:solidFill>
                <a:latin typeface="Lucidity Expand"/>
                <a:ea typeface="Lucidity Expand"/>
                <a:cs typeface="Lucidity Expand"/>
                <a:sym typeface="Lucidity Expand"/>
              </a:rPr>
              <a:t>GOALIE PROTECTION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21439" y="6698685"/>
            <a:ext cx="2558768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3499">
                <a:solidFill>
                  <a:srgbClr val="F9F9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CALL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1255" y="3073492"/>
            <a:ext cx="6754762" cy="4140015"/>
          </a:xfrm>
          <a:custGeom>
            <a:avLst/>
            <a:gdLst/>
            <a:ahLst/>
            <a:cxnLst/>
            <a:rect l="l" t="t" r="r" b="b"/>
            <a:pathLst>
              <a:path w="6754762" h="4140015">
                <a:moveTo>
                  <a:pt x="0" y="0"/>
                </a:moveTo>
                <a:lnTo>
                  <a:pt x="6754762" y="0"/>
                </a:lnTo>
                <a:lnTo>
                  <a:pt x="6754762" y="4140016"/>
                </a:lnTo>
                <a:lnTo>
                  <a:pt x="0" y="41400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247438" y="2519720"/>
            <a:ext cx="10534652" cy="638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Possession: 4 seconds to leave or advance the ball out of the crease.</a:t>
            </a:r>
          </a:p>
          <a:p>
            <a:pPr algn="just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Whistle, failure to advance, reward ball back to offense.</a:t>
            </a:r>
          </a:p>
          <a:p>
            <a:pPr algn="just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Dead Ball: 5 seconds to return to the crease.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Contest a shot out of bounds.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Help clear the ball.</a:t>
            </a:r>
          </a:p>
          <a:p>
            <a:pPr algn="just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Equipment: If any component of a goalie’s equipment breaks </a:t>
            </a:r>
            <a:r>
              <a:rPr lang="en-US" sz="3000" u="sng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while in the crease</a:t>
            </a: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kill the play immediately.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47438" y="386183"/>
            <a:ext cx="9361065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78"/>
              </a:lnSpc>
            </a:pPr>
            <a:r>
              <a:rPr lang="en-US" sz="6315">
                <a:solidFill>
                  <a:srgbClr val="F9F940"/>
                </a:solidFill>
                <a:latin typeface="Lucidity Expand"/>
                <a:ea typeface="Lucidity Expand"/>
                <a:cs typeface="Lucidity Expand"/>
                <a:sym typeface="Lucidity Expand"/>
              </a:rPr>
              <a:t>GOALIE PROTECTION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7247438" y="3742804"/>
            <a:ext cx="1131125" cy="889347"/>
          </a:xfrm>
          <a:custGeom>
            <a:avLst/>
            <a:gdLst/>
            <a:ahLst/>
            <a:cxnLst/>
            <a:rect l="l" t="t" r="r" b="b"/>
            <a:pathLst>
              <a:path w="1131125" h="889347">
                <a:moveTo>
                  <a:pt x="0" y="0"/>
                </a:moveTo>
                <a:lnTo>
                  <a:pt x="1131126" y="0"/>
                </a:lnTo>
                <a:lnTo>
                  <a:pt x="1131126" y="889347"/>
                </a:lnTo>
                <a:lnTo>
                  <a:pt x="0" y="889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569064" y="4067637"/>
            <a:ext cx="2558768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3499">
                <a:solidFill>
                  <a:srgbClr val="F9F9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CALL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091000" y="4065182"/>
            <a:ext cx="6934366" cy="371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Offense can play the loose ball but cannot contact the goalie.</a:t>
            </a:r>
          </a:p>
          <a:p>
            <a:pPr algn="l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Whistle, loose ball interference, goalie’s ball in the crease.</a:t>
            </a:r>
          </a:p>
        </p:txBody>
      </p:sp>
      <p:sp>
        <p:nvSpPr>
          <p:cNvPr id="3" name="Freeform 3"/>
          <p:cNvSpPr/>
          <p:nvPr/>
        </p:nvSpPr>
        <p:spPr>
          <a:xfrm>
            <a:off x="11091000" y="5829817"/>
            <a:ext cx="1131125" cy="889347"/>
          </a:xfrm>
          <a:custGeom>
            <a:avLst/>
            <a:gdLst/>
            <a:ahLst/>
            <a:cxnLst/>
            <a:rect l="l" t="t" r="r" b="b"/>
            <a:pathLst>
              <a:path w="1131125" h="889347">
                <a:moveTo>
                  <a:pt x="0" y="0"/>
                </a:moveTo>
                <a:lnTo>
                  <a:pt x="1131126" y="0"/>
                </a:lnTo>
                <a:lnTo>
                  <a:pt x="1131126" y="889347"/>
                </a:lnTo>
                <a:lnTo>
                  <a:pt x="0" y="8893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91417" y="3456223"/>
            <a:ext cx="10642900" cy="5999467"/>
          </a:xfrm>
          <a:custGeom>
            <a:avLst/>
            <a:gdLst/>
            <a:ahLst/>
            <a:cxnLst/>
            <a:rect l="l" t="t" r="r" b="b"/>
            <a:pathLst>
              <a:path w="10642900" h="5999467">
                <a:moveTo>
                  <a:pt x="0" y="0"/>
                </a:moveTo>
                <a:lnTo>
                  <a:pt x="10642900" y="0"/>
                </a:lnTo>
                <a:lnTo>
                  <a:pt x="10642900" y="5999468"/>
                </a:lnTo>
                <a:lnTo>
                  <a:pt x="0" y="5999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81917" y="677271"/>
            <a:ext cx="8762083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78"/>
              </a:lnSpc>
            </a:pPr>
            <a:r>
              <a:rPr lang="en-US" sz="6315">
                <a:solidFill>
                  <a:srgbClr val="F9F940"/>
                </a:solidFill>
                <a:latin typeface="Lucidity Expand"/>
                <a:ea typeface="Lucidity Expand"/>
                <a:cs typeface="Lucidity Expand"/>
                <a:sym typeface="Lucidity Expand"/>
              </a:rPr>
              <a:t>FAIR LOOSE BALL PLAY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091000" y="3418123"/>
            <a:ext cx="5943407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3499">
                <a:solidFill>
                  <a:srgbClr val="F9F9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BALL IN THE CREASE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79301" y="6077958"/>
            <a:ext cx="2558768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3499">
                <a:solidFill>
                  <a:srgbClr val="F9F9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CALL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3922" y="3193016"/>
            <a:ext cx="10091639" cy="6718148"/>
          </a:xfrm>
          <a:custGeom>
            <a:avLst/>
            <a:gdLst/>
            <a:ahLst/>
            <a:cxnLst/>
            <a:rect l="l" t="t" r="r" b="b"/>
            <a:pathLst>
              <a:path w="10091639" h="6718148">
                <a:moveTo>
                  <a:pt x="0" y="0"/>
                </a:moveTo>
                <a:lnTo>
                  <a:pt x="10091639" y="0"/>
                </a:lnTo>
                <a:lnTo>
                  <a:pt x="10091639" y="6718148"/>
                </a:lnTo>
                <a:lnTo>
                  <a:pt x="0" y="6718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1917" y="677271"/>
            <a:ext cx="8762083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78"/>
              </a:lnSpc>
            </a:pPr>
            <a:r>
              <a:rPr lang="en-US" sz="6315">
                <a:solidFill>
                  <a:srgbClr val="F9F940"/>
                </a:solidFill>
                <a:latin typeface="Lucidity Expand"/>
                <a:ea typeface="Lucidity Expand"/>
                <a:cs typeface="Lucidity Expand"/>
                <a:sym typeface="Lucidity Expand"/>
              </a:rPr>
              <a:t>FAIR LOOSE BALL PLAY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930397" y="3126341"/>
            <a:ext cx="6719687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3500">
                <a:solidFill>
                  <a:srgbClr val="F9F9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BALL OUTSIDE THE CREASE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930397" y="3789840"/>
            <a:ext cx="6934366" cy="478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Goalie reaches cross outside of crease to play the ball, his stick can be checked.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Goalie’s body cannot be checked.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goalie is considered in the crease when any part of the body is contacting the crease.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90098" y="4714294"/>
            <a:ext cx="10107803" cy="5300301"/>
          </a:xfrm>
          <a:custGeom>
            <a:avLst/>
            <a:gdLst/>
            <a:ahLst/>
            <a:cxnLst/>
            <a:rect l="l" t="t" r="r" b="b"/>
            <a:pathLst>
              <a:path w="10107803" h="5300301">
                <a:moveTo>
                  <a:pt x="0" y="0"/>
                </a:moveTo>
                <a:lnTo>
                  <a:pt x="10107804" y="0"/>
                </a:lnTo>
                <a:lnTo>
                  <a:pt x="10107804" y="5300301"/>
                </a:lnTo>
                <a:lnTo>
                  <a:pt x="0" y="53003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9999" b="-1073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54523" y="952500"/>
            <a:ext cx="16178954" cy="348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4"/>
              </a:lnSpc>
            </a:pPr>
            <a:r>
              <a:rPr lang="en-US" sz="7645">
                <a:solidFill>
                  <a:srgbClr val="F9F940"/>
                </a:solidFill>
                <a:latin typeface="Lucidity Expand"/>
                <a:ea typeface="Lucidity Expand"/>
                <a:cs typeface="Lucidity Expand"/>
                <a:sym typeface="Lucidity Expand"/>
              </a:rPr>
              <a:t>CAN A DEFENSIVE PLAYER ENTER THE CREASE?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78480" y="6325733"/>
            <a:ext cx="1131125" cy="889347"/>
          </a:xfrm>
          <a:custGeom>
            <a:avLst/>
            <a:gdLst/>
            <a:ahLst/>
            <a:cxnLst/>
            <a:rect l="l" t="t" r="r" b="b"/>
            <a:pathLst>
              <a:path w="1131125" h="889347">
                <a:moveTo>
                  <a:pt x="0" y="0"/>
                </a:moveTo>
                <a:lnTo>
                  <a:pt x="1131125" y="0"/>
                </a:lnTo>
                <a:lnTo>
                  <a:pt x="1131125" y="889347"/>
                </a:lnTo>
                <a:lnTo>
                  <a:pt x="0" y="8893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1917" y="421634"/>
            <a:ext cx="8762083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78"/>
              </a:lnSpc>
            </a:pPr>
            <a:r>
              <a:rPr lang="en-US" sz="6315">
                <a:solidFill>
                  <a:srgbClr val="F9F940"/>
                </a:solidFill>
                <a:latin typeface="Lucidity Expand"/>
                <a:ea typeface="Lucidity Expand"/>
                <a:cs typeface="Lucidity Expand"/>
                <a:sym typeface="Lucidity Expand"/>
              </a:rPr>
              <a:t>DEFENSIVE PRIVILEGES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1917" y="2474271"/>
            <a:ext cx="9965361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defensive field player can enter the crease while playing defense, and to pick up and possess a loose ball.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If the defender possesses the ball in the crease, they have </a:t>
            </a:r>
            <a:r>
              <a:rPr lang="en-US" sz="30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 seconds</a:t>
            </a: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to leave the crease.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1917" y="5958241"/>
            <a:ext cx="3156930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3500">
                <a:solidFill>
                  <a:srgbClr val="F9F9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SHOT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1917" y="6532282"/>
            <a:ext cx="996536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Only the goalie can enter the crease to save a shot.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1917" y="7227607"/>
            <a:ext cx="9312185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Defensive player enters the crease during a shot: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Stop the play before the shot.</a:t>
            </a:r>
          </a:p>
          <a:p>
            <a:pPr marL="647700" lvl="1" indent="-323850" algn="l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If the shot is in flight, let the shot continue. Kill the play once it’s over.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45708" y="7294282"/>
            <a:ext cx="7312101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1st time -  Conduct Foul,</a:t>
            </a:r>
          </a:p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Turnover if ball is loose, 30secs with possession.</a:t>
            </a:r>
          </a:p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2nd Time - 1 minute Unsportsmanlike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83657" y="6656107"/>
            <a:ext cx="3156930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3500">
                <a:solidFill>
                  <a:srgbClr val="F9F9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CALL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545708" y="591265"/>
            <a:ext cx="7312101" cy="5300301"/>
          </a:xfrm>
          <a:custGeom>
            <a:avLst/>
            <a:gdLst/>
            <a:ahLst/>
            <a:cxnLst/>
            <a:rect l="l" t="t" r="r" b="b"/>
            <a:pathLst>
              <a:path w="7312101" h="5300301">
                <a:moveTo>
                  <a:pt x="0" y="0"/>
                </a:moveTo>
                <a:lnTo>
                  <a:pt x="7312100" y="0"/>
                </a:lnTo>
                <a:lnTo>
                  <a:pt x="7312100" y="5300301"/>
                </a:lnTo>
                <a:lnTo>
                  <a:pt x="0" y="5300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160" t="-5934" b="-593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671</Words>
  <Application>Microsoft Office PowerPoint</Application>
  <PresentationFormat>Custom</PresentationFormat>
  <Paragraphs>106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Lucidity Expand</vt:lpstr>
      <vt:lpstr>Montserrat Bold</vt:lpstr>
      <vt:lpstr>Montserrat</vt:lpstr>
      <vt:lpstr>Montserrat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Crease</dc:title>
  <dc:creator>James Barraclough Jr.</dc:creator>
  <cp:lastModifiedBy>James Barraclough Jr.</cp:lastModifiedBy>
  <cp:revision>5</cp:revision>
  <dcterms:created xsi:type="dcterms:W3CDTF">2006-08-16T00:00:00Z</dcterms:created>
  <dcterms:modified xsi:type="dcterms:W3CDTF">2025-04-07T21:55:14Z</dcterms:modified>
  <dc:identifier>DAGJvNu34DA</dc:identifier>
</cp:coreProperties>
</file>