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2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3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9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662" r:id="rId5"/>
    <p:sldMasterId id="2147483669" r:id="rId6"/>
  </p:sldMasterIdLst>
  <p:notesMasterIdLst>
    <p:notesMasterId r:id="rId33"/>
  </p:notesMasterIdLst>
  <p:handoutMasterIdLst>
    <p:handoutMasterId r:id="rId34"/>
  </p:handoutMasterIdLst>
  <p:sldIdLst>
    <p:sldId id="256" r:id="rId7"/>
    <p:sldId id="392" r:id="rId8"/>
    <p:sldId id="309" r:id="rId9"/>
    <p:sldId id="364" r:id="rId10"/>
    <p:sldId id="379" r:id="rId11"/>
    <p:sldId id="374" r:id="rId12"/>
    <p:sldId id="332" r:id="rId13"/>
    <p:sldId id="334" r:id="rId14"/>
    <p:sldId id="340" r:id="rId15"/>
    <p:sldId id="370" r:id="rId16"/>
    <p:sldId id="343" r:id="rId17"/>
    <p:sldId id="345" r:id="rId18"/>
    <p:sldId id="346" r:id="rId19"/>
    <p:sldId id="383" r:id="rId20"/>
    <p:sldId id="384" r:id="rId21"/>
    <p:sldId id="387" r:id="rId22"/>
    <p:sldId id="349" r:id="rId23"/>
    <p:sldId id="391" r:id="rId24"/>
    <p:sldId id="388" r:id="rId25"/>
    <p:sldId id="390" r:id="rId26"/>
    <p:sldId id="385" r:id="rId27"/>
    <p:sldId id="348" r:id="rId28"/>
    <p:sldId id="372" r:id="rId29"/>
    <p:sldId id="354" r:id="rId30"/>
    <p:sldId id="360" r:id="rId31"/>
    <p:sldId id="389" r:id="rId32"/>
  </p:sldIdLst>
  <p:sldSz cx="12192000" cy="6858000"/>
  <p:notesSz cx="6858000" cy="9144000"/>
  <p:embeddedFontLst>
    <p:embeddedFont>
      <p:font typeface="Calibri Light" panose="020F0302020204030204" pitchFamily="34" charset="0"/>
      <p:regular r:id="rId35"/>
      <p:italic r:id="rId36"/>
    </p:embeddedFont>
    <p:embeddedFont>
      <p:font typeface="Obvia Wide Medium" panose="020B0604020202020204" charset="0"/>
      <p:regular r:id="rId37"/>
      <p:bold r:id="rId38"/>
    </p:embeddedFont>
    <p:embeddedFont>
      <p:font typeface="Alt Gothic Comp ATF" panose="020B0604020202020204" charset="0"/>
      <p:regular r:id="rId39"/>
      <p:bold r:id="rId40"/>
    </p:embeddedFont>
    <p:embeddedFont>
      <p:font typeface="Helvetica" panose="020B0604020202020204" pitchFamily="34" charset="0"/>
      <p:regular r:id="rId41"/>
      <p:bold r:id="rId42"/>
      <p:italic r:id="rId43"/>
      <p:boldItalic r:id="rId44"/>
    </p:embeddedFont>
    <p:embeddedFont>
      <p:font typeface="Montserrat" panose="020B0604020202020204" charset="0"/>
      <p:regular r:id="rId45"/>
      <p:bold r:id="rId46"/>
      <p:italic r:id="rId47"/>
      <p:bold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999B"/>
    <a:srgbClr val="53565A"/>
    <a:srgbClr val="00205B"/>
    <a:srgbClr val="C810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973C28-4143-42B8-B6EC-06631557A2B3}" v="100" dt="2021-10-12T19:07:48.1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4" autoAdjust="0"/>
    <p:restoredTop sz="76146" autoAdjust="0"/>
  </p:normalViewPr>
  <p:slideViewPr>
    <p:cSldViewPr snapToGrid="0" snapToObjects="1">
      <p:cViewPr>
        <p:scale>
          <a:sx n="56" d="100"/>
          <a:sy n="56" d="100"/>
        </p:scale>
        <p:origin x="12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7" d="100"/>
          <a:sy n="117" d="100"/>
        </p:scale>
        <p:origin x="299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5.fntdata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font" Target="fonts/font1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4.xml"/><Relationship Id="rId41" Type="http://schemas.openxmlformats.org/officeDocument/2006/relationships/font" Target="fonts/font7.fntdata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86" Type="http://schemas.microsoft.com/office/2015/10/relationships/revisionInfo" Target="revisionInfo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NULL"/><Relationship Id="rId1" Type="http://schemas.openxmlformats.org/officeDocument/2006/relationships/image" Target="../media/image20.png"/><Relationship Id="rId6" Type="http://schemas.openxmlformats.org/officeDocument/2006/relationships/image" Target="NULL"/><Relationship Id="rId5" Type="http://schemas.openxmlformats.org/officeDocument/2006/relationships/image" Target="../media/image22.png"/><Relationship Id="rId4" Type="http://schemas.openxmlformats.org/officeDocument/2006/relationships/image" Target="NUL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53.svg"/><Relationship Id="rId1" Type="http://schemas.openxmlformats.org/officeDocument/2006/relationships/image" Target="../media/image26.png"/><Relationship Id="rId6" Type="http://schemas.openxmlformats.org/officeDocument/2006/relationships/image" Target="../media/image57.svg"/><Relationship Id="rId5" Type="http://schemas.openxmlformats.org/officeDocument/2006/relationships/image" Target="../media/image28.png"/><Relationship Id="rId4" Type="http://schemas.openxmlformats.org/officeDocument/2006/relationships/image" Target="../media/image5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NULL"/><Relationship Id="rId1" Type="http://schemas.openxmlformats.org/officeDocument/2006/relationships/image" Target="../media/image20.png"/><Relationship Id="rId6" Type="http://schemas.openxmlformats.org/officeDocument/2006/relationships/image" Target="NULL"/><Relationship Id="rId5" Type="http://schemas.openxmlformats.org/officeDocument/2006/relationships/image" Target="../media/image22.png"/><Relationship Id="rId4" Type="http://schemas.openxmlformats.org/officeDocument/2006/relationships/image" Target="NULL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53.svg"/><Relationship Id="rId1" Type="http://schemas.openxmlformats.org/officeDocument/2006/relationships/image" Target="../media/image26.png"/><Relationship Id="rId6" Type="http://schemas.openxmlformats.org/officeDocument/2006/relationships/image" Target="../media/image57.svg"/><Relationship Id="rId5" Type="http://schemas.openxmlformats.org/officeDocument/2006/relationships/image" Target="../media/image28.png"/><Relationship Id="rId4" Type="http://schemas.openxmlformats.org/officeDocument/2006/relationships/image" Target="../media/image5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C64559-AF4F-45CD-9895-7F3A3633D5BE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AEC2FC-2E6B-4148-9333-D0AE729CAA43}">
      <dgm:prSet/>
      <dgm:spPr/>
      <dgm:t>
        <a:bodyPr/>
        <a:lstStyle/>
        <a:p>
          <a:r>
            <a:rPr lang="en-US" dirty="0"/>
            <a:t>Trail takes the 20 second clear count </a:t>
          </a:r>
          <a:r>
            <a:rPr lang="en-US" dirty="0" smtClean="0"/>
            <a:t>to crosses the midline</a:t>
          </a:r>
          <a:r>
            <a:rPr lang="en-US" dirty="0"/>
            <a:t>.</a:t>
          </a:r>
        </a:p>
      </dgm:t>
    </dgm:pt>
    <dgm:pt modelId="{A5053100-0E69-4131-A1CB-45C02362FF58}" type="parTrans" cxnId="{2D8D31CF-D74F-42BC-84C1-B8C646049288}">
      <dgm:prSet/>
      <dgm:spPr/>
      <dgm:t>
        <a:bodyPr/>
        <a:lstStyle/>
        <a:p>
          <a:endParaRPr lang="en-US"/>
        </a:p>
      </dgm:t>
    </dgm:pt>
    <dgm:pt modelId="{26AB5313-3F31-455A-AFD6-38E7EC5DF5D5}" type="sibTrans" cxnId="{2D8D31CF-D74F-42BC-84C1-B8C646049288}">
      <dgm:prSet/>
      <dgm:spPr/>
      <dgm:t>
        <a:bodyPr/>
        <a:lstStyle/>
        <a:p>
          <a:endParaRPr lang="en-US"/>
        </a:p>
      </dgm:t>
    </dgm:pt>
    <dgm:pt modelId="{90402B4B-84E4-411D-B896-6F6B33B903FC}">
      <dgm:prSet/>
      <dgm:spPr/>
      <dgm:t>
        <a:bodyPr/>
        <a:lstStyle/>
        <a:p>
          <a:r>
            <a:rPr lang="en-US" dirty="0"/>
            <a:t>Lead takes the 10 second </a:t>
          </a:r>
          <a:r>
            <a:rPr lang="en-US" dirty="0" smtClean="0"/>
            <a:t>count once possession is established on the offensive side of the midline.</a:t>
          </a:r>
          <a:endParaRPr lang="en-US" dirty="0"/>
        </a:p>
      </dgm:t>
    </dgm:pt>
    <dgm:pt modelId="{97F68046-0F09-4C0A-B960-A710211B2858}" type="parTrans" cxnId="{2919C77B-1FC2-463E-BDF9-693042EAD095}">
      <dgm:prSet/>
      <dgm:spPr/>
      <dgm:t>
        <a:bodyPr/>
        <a:lstStyle/>
        <a:p>
          <a:endParaRPr lang="en-US"/>
        </a:p>
      </dgm:t>
    </dgm:pt>
    <dgm:pt modelId="{BC29BAD8-CAEF-4FCC-9C5A-8B8251D1A4B0}" type="sibTrans" cxnId="{2919C77B-1FC2-463E-BDF9-693042EAD095}">
      <dgm:prSet/>
      <dgm:spPr/>
      <dgm:t>
        <a:bodyPr/>
        <a:lstStyle/>
        <a:p>
          <a:endParaRPr lang="en-US"/>
        </a:p>
      </dgm:t>
    </dgm:pt>
    <dgm:pt modelId="{9AB65561-5FF1-4594-AC13-1F137D49D547}">
      <dgm:prSet/>
      <dgm:spPr/>
      <dgm:t>
        <a:bodyPr/>
        <a:lstStyle/>
        <a:p>
          <a:r>
            <a:rPr lang="en-US" dirty="0"/>
            <a:t>Both Official signal "in the box" by raising hand and pointing to the ground</a:t>
          </a:r>
          <a:r>
            <a:rPr lang="en-US" dirty="0" smtClean="0"/>
            <a:t>. Counts are over.</a:t>
          </a:r>
          <a:endParaRPr lang="en-US" dirty="0"/>
        </a:p>
      </dgm:t>
    </dgm:pt>
    <dgm:pt modelId="{824EA35A-70A8-4AF5-A683-3E02A767D7AA}" type="parTrans" cxnId="{AC59A088-D021-4B18-A840-B8D8D82EC928}">
      <dgm:prSet/>
      <dgm:spPr/>
      <dgm:t>
        <a:bodyPr/>
        <a:lstStyle/>
        <a:p>
          <a:endParaRPr lang="en-US"/>
        </a:p>
      </dgm:t>
    </dgm:pt>
    <dgm:pt modelId="{8F041544-C688-4DEC-9EDA-98FD730DE201}" type="sibTrans" cxnId="{AC59A088-D021-4B18-A840-B8D8D82EC928}">
      <dgm:prSet/>
      <dgm:spPr/>
      <dgm:t>
        <a:bodyPr/>
        <a:lstStyle/>
        <a:p>
          <a:endParaRPr lang="en-US"/>
        </a:p>
      </dgm:t>
    </dgm:pt>
    <dgm:pt modelId="{FC36166E-566F-4416-B8F6-6942C37D0A7A}" type="pres">
      <dgm:prSet presAssocID="{87C64559-AF4F-45CD-9895-7F3A3633D5BE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223D51C-D07D-4E4B-898F-285C869D5402}" type="pres">
      <dgm:prSet presAssocID="{DDAEC2FC-2E6B-4148-9333-D0AE729CAA43}" presName="composite" presStyleCnt="0"/>
      <dgm:spPr/>
    </dgm:pt>
    <dgm:pt modelId="{7426ED19-E041-4C60-8093-81A20F1343CA}" type="pres">
      <dgm:prSet presAssocID="{DDAEC2FC-2E6B-4148-9333-D0AE729CAA43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pwatch 33% with solid fill"/>
        </a:ext>
      </dgm:extLst>
    </dgm:pt>
    <dgm:pt modelId="{BA0043C2-7C6A-4E84-92A9-A6CF381B05DC}" type="pres">
      <dgm:prSet presAssocID="{DDAEC2FC-2E6B-4148-9333-D0AE729CAA43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86C1F5-F1C5-4AE8-9D5F-0244ADD8BA6C}" type="pres">
      <dgm:prSet presAssocID="{26AB5313-3F31-455A-AFD6-38E7EC5DF5D5}" presName="spacing" presStyleCnt="0"/>
      <dgm:spPr/>
    </dgm:pt>
    <dgm:pt modelId="{A6B18914-9242-40B4-99B4-16F9FC9222E7}" type="pres">
      <dgm:prSet presAssocID="{90402B4B-84E4-411D-B896-6F6B33B903FC}" presName="composite" presStyleCnt="0"/>
      <dgm:spPr/>
    </dgm:pt>
    <dgm:pt modelId="{17151E5D-11F1-49B9-A356-FE03AB65509E}" type="pres">
      <dgm:prSet presAssocID="{90402B4B-84E4-411D-B896-6F6B33B903FC}" presName="imgShp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pwatch 25% with solid fill"/>
        </a:ext>
      </dgm:extLst>
    </dgm:pt>
    <dgm:pt modelId="{9B4DA3FB-DC11-457F-B1FB-9CE6F242C91D}" type="pres">
      <dgm:prSet presAssocID="{90402B4B-84E4-411D-B896-6F6B33B903FC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68BF6F-F4D0-443F-B8F7-9F698237152B}" type="pres">
      <dgm:prSet presAssocID="{BC29BAD8-CAEF-4FCC-9C5A-8B8251D1A4B0}" presName="spacing" presStyleCnt="0"/>
      <dgm:spPr/>
    </dgm:pt>
    <dgm:pt modelId="{3087EC42-4722-43FD-BC8C-5994058A7F89}" type="pres">
      <dgm:prSet presAssocID="{9AB65561-5FF1-4594-AC13-1F137D49D547}" presName="composite" presStyleCnt="0"/>
      <dgm:spPr/>
    </dgm:pt>
    <dgm:pt modelId="{519FC47F-E17F-4117-950A-D815109A9D8F}" type="pres">
      <dgm:prSet presAssocID="{9AB65561-5FF1-4594-AC13-1F137D49D547}" presName="imgShp" presStyleLbl="fgImgPlac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x with solid fill"/>
        </a:ext>
      </dgm:extLst>
    </dgm:pt>
    <dgm:pt modelId="{D0684D5D-C9D7-4EFC-B4A8-93A3E699E37B}" type="pres">
      <dgm:prSet presAssocID="{9AB65561-5FF1-4594-AC13-1F137D49D547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BCFE0B8-8992-4E0D-A819-B906ACC74346}" type="presOf" srcId="{9AB65561-5FF1-4594-AC13-1F137D49D547}" destId="{D0684D5D-C9D7-4EFC-B4A8-93A3E699E37B}" srcOrd="0" destOrd="0" presId="urn:microsoft.com/office/officeart/2005/8/layout/vList3"/>
    <dgm:cxn modelId="{2D8D31CF-D74F-42BC-84C1-B8C646049288}" srcId="{87C64559-AF4F-45CD-9895-7F3A3633D5BE}" destId="{DDAEC2FC-2E6B-4148-9333-D0AE729CAA43}" srcOrd="0" destOrd="0" parTransId="{A5053100-0E69-4131-A1CB-45C02362FF58}" sibTransId="{26AB5313-3F31-455A-AFD6-38E7EC5DF5D5}"/>
    <dgm:cxn modelId="{AC59A088-D021-4B18-A840-B8D8D82EC928}" srcId="{87C64559-AF4F-45CD-9895-7F3A3633D5BE}" destId="{9AB65561-5FF1-4594-AC13-1F137D49D547}" srcOrd="2" destOrd="0" parTransId="{824EA35A-70A8-4AF5-A683-3E02A767D7AA}" sibTransId="{8F041544-C688-4DEC-9EDA-98FD730DE201}"/>
    <dgm:cxn modelId="{2919C77B-1FC2-463E-BDF9-693042EAD095}" srcId="{87C64559-AF4F-45CD-9895-7F3A3633D5BE}" destId="{90402B4B-84E4-411D-B896-6F6B33B903FC}" srcOrd="1" destOrd="0" parTransId="{97F68046-0F09-4C0A-B960-A710211B2858}" sibTransId="{BC29BAD8-CAEF-4FCC-9C5A-8B8251D1A4B0}"/>
    <dgm:cxn modelId="{608A945D-5EB7-4999-9CE4-07F5A7795A32}" type="presOf" srcId="{90402B4B-84E4-411D-B896-6F6B33B903FC}" destId="{9B4DA3FB-DC11-457F-B1FB-9CE6F242C91D}" srcOrd="0" destOrd="0" presId="urn:microsoft.com/office/officeart/2005/8/layout/vList3"/>
    <dgm:cxn modelId="{87546469-9D05-4230-A0D1-D4D159B8EBC9}" type="presOf" srcId="{DDAEC2FC-2E6B-4148-9333-D0AE729CAA43}" destId="{BA0043C2-7C6A-4E84-92A9-A6CF381B05DC}" srcOrd="0" destOrd="0" presId="urn:microsoft.com/office/officeart/2005/8/layout/vList3"/>
    <dgm:cxn modelId="{932157EC-49ED-4971-9616-1D4028A8500D}" type="presOf" srcId="{87C64559-AF4F-45CD-9895-7F3A3633D5BE}" destId="{FC36166E-566F-4416-B8F6-6942C37D0A7A}" srcOrd="0" destOrd="0" presId="urn:microsoft.com/office/officeart/2005/8/layout/vList3"/>
    <dgm:cxn modelId="{768D7662-9B26-4282-986C-08F145742D43}" type="presParOf" srcId="{FC36166E-566F-4416-B8F6-6942C37D0A7A}" destId="{9223D51C-D07D-4E4B-898F-285C869D5402}" srcOrd="0" destOrd="0" presId="urn:microsoft.com/office/officeart/2005/8/layout/vList3"/>
    <dgm:cxn modelId="{9859B631-EDA0-45EE-B6AF-B2F5503D33CA}" type="presParOf" srcId="{9223D51C-D07D-4E4B-898F-285C869D5402}" destId="{7426ED19-E041-4C60-8093-81A20F1343CA}" srcOrd="0" destOrd="0" presId="urn:microsoft.com/office/officeart/2005/8/layout/vList3"/>
    <dgm:cxn modelId="{DDC667FB-887B-45EA-BC72-E19C69455CB6}" type="presParOf" srcId="{9223D51C-D07D-4E4B-898F-285C869D5402}" destId="{BA0043C2-7C6A-4E84-92A9-A6CF381B05DC}" srcOrd="1" destOrd="0" presId="urn:microsoft.com/office/officeart/2005/8/layout/vList3"/>
    <dgm:cxn modelId="{A6A1B0CA-F3E8-4862-970B-67B2CD0B745D}" type="presParOf" srcId="{FC36166E-566F-4416-B8F6-6942C37D0A7A}" destId="{B186C1F5-F1C5-4AE8-9D5F-0244ADD8BA6C}" srcOrd="1" destOrd="0" presId="urn:microsoft.com/office/officeart/2005/8/layout/vList3"/>
    <dgm:cxn modelId="{A1F763B3-2FE0-4CB9-BF49-C66DA1BF7111}" type="presParOf" srcId="{FC36166E-566F-4416-B8F6-6942C37D0A7A}" destId="{A6B18914-9242-40B4-99B4-16F9FC9222E7}" srcOrd="2" destOrd="0" presId="urn:microsoft.com/office/officeart/2005/8/layout/vList3"/>
    <dgm:cxn modelId="{88185A2C-966F-4EA9-91EA-7ACB07084273}" type="presParOf" srcId="{A6B18914-9242-40B4-99B4-16F9FC9222E7}" destId="{17151E5D-11F1-49B9-A356-FE03AB65509E}" srcOrd="0" destOrd="0" presId="urn:microsoft.com/office/officeart/2005/8/layout/vList3"/>
    <dgm:cxn modelId="{FABD8FFF-4AF5-42AD-BEF7-8A2555C120E5}" type="presParOf" srcId="{A6B18914-9242-40B4-99B4-16F9FC9222E7}" destId="{9B4DA3FB-DC11-457F-B1FB-9CE6F242C91D}" srcOrd="1" destOrd="0" presId="urn:microsoft.com/office/officeart/2005/8/layout/vList3"/>
    <dgm:cxn modelId="{FD9E9D06-00CF-4CA5-9E2C-1ED56F9C0A0F}" type="presParOf" srcId="{FC36166E-566F-4416-B8F6-6942C37D0A7A}" destId="{2A68BF6F-F4D0-443F-B8F7-9F698237152B}" srcOrd="3" destOrd="0" presId="urn:microsoft.com/office/officeart/2005/8/layout/vList3"/>
    <dgm:cxn modelId="{6DC29A09-FAEE-460F-8364-7740B21259D0}" type="presParOf" srcId="{FC36166E-566F-4416-B8F6-6942C37D0A7A}" destId="{3087EC42-4722-43FD-BC8C-5994058A7F89}" srcOrd="4" destOrd="0" presId="urn:microsoft.com/office/officeart/2005/8/layout/vList3"/>
    <dgm:cxn modelId="{25F8C10F-2AB7-4389-8515-58B1256D3D79}" type="presParOf" srcId="{3087EC42-4722-43FD-BC8C-5994058A7F89}" destId="{519FC47F-E17F-4117-950A-D815109A9D8F}" srcOrd="0" destOrd="0" presId="urn:microsoft.com/office/officeart/2005/8/layout/vList3"/>
    <dgm:cxn modelId="{3B9079E2-A9A6-41DF-90ED-D80B5D85A09E}" type="presParOf" srcId="{3087EC42-4722-43FD-BC8C-5994058A7F89}" destId="{D0684D5D-C9D7-4EFC-B4A8-93A3E699E37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5075CC-2C2A-4AF4-84C6-1A3DA74DDBB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56931A6-047B-468C-9BB2-73519765976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Both officials must pay constant attention to their positioning and responsibilities.  ("On official/Off official)</a:t>
          </a:r>
        </a:p>
      </dgm:t>
    </dgm:pt>
    <dgm:pt modelId="{DD65D21E-53BD-4814-8359-978358F70583}" type="parTrans" cxnId="{F45AB641-CEE9-4D13-85D0-5443F14A4E40}">
      <dgm:prSet/>
      <dgm:spPr/>
      <dgm:t>
        <a:bodyPr/>
        <a:lstStyle/>
        <a:p>
          <a:endParaRPr lang="en-US"/>
        </a:p>
      </dgm:t>
    </dgm:pt>
    <dgm:pt modelId="{D481FE7D-7C23-46FA-9927-71EAC5716A61}" type="sibTrans" cxnId="{F45AB641-CEE9-4D13-85D0-5443F14A4E40}">
      <dgm:prSet/>
      <dgm:spPr/>
      <dgm:t>
        <a:bodyPr/>
        <a:lstStyle/>
        <a:p>
          <a:endParaRPr lang="en-US"/>
        </a:p>
      </dgm:t>
    </dgm:pt>
    <dgm:pt modelId="{86D13626-E1E7-4064-8CFF-2024B120925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Keep your eyes on the field and players.</a:t>
          </a:r>
        </a:p>
      </dgm:t>
    </dgm:pt>
    <dgm:pt modelId="{BABC87B2-1108-44F2-86EE-7807382FBF71}" type="parTrans" cxnId="{BB21C78E-FEC3-42CE-9D3C-8AACDF6F9618}">
      <dgm:prSet/>
      <dgm:spPr/>
      <dgm:t>
        <a:bodyPr/>
        <a:lstStyle/>
        <a:p>
          <a:endParaRPr lang="en-US"/>
        </a:p>
      </dgm:t>
    </dgm:pt>
    <dgm:pt modelId="{EAC67C78-1544-40A8-95D3-AC503B87944E}" type="sibTrans" cxnId="{BB21C78E-FEC3-42CE-9D3C-8AACDF6F9618}">
      <dgm:prSet/>
      <dgm:spPr/>
      <dgm:t>
        <a:bodyPr/>
        <a:lstStyle/>
        <a:p>
          <a:endParaRPr lang="en-US"/>
        </a:p>
      </dgm:t>
    </dgm:pt>
    <dgm:pt modelId="{D2799BED-FB75-4A82-8510-37DEA15E992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Avoid turning your back to the goal and the field of play</a:t>
          </a:r>
          <a:r>
            <a:rPr lang="en-US" dirty="0" smtClean="0"/>
            <a:t>.</a:t>
          </a:r>
        </a:p>
        <a:p>
          <a:pPr>
            <a:lnSpc>
              <a:spcPct val="100000"/>
            </a:lnSpc>
          </a:pPr>
          <a:r>
            <a:rPr lang="en-US" dirty="0" smtClean="0"/>
            <a:t>Keep the players in front of you. Stay wide!</a:t>
          </a:r>
          <a:r>
            <a:rPr lang="en-US" dirty="0"/>
            <a:t> </a:t>
          </a:r>
        </a:p>
      </dgm:t>
    </dgm:pt>
    <dgm:pt modelId="{01CD91EA-15BF-4194-8D5A-686EC6631FC7}" type="parTrans" cxnId="{0413E1E0-F94D-487D-BFD9-C02233FD5226}">
      <dgm:prSet/>
      <dgm:spPr/>
      <dgm:t>
        <a:bodyPr/>
        <a:lstStyle/>
        <a:p>
          <a:endParaRPr lang="en-US"/>
        </a:p>
      </dgm:t>
    </dgm:pt>
    <dgm:pt modelId="{4F044D0F-EB48-42C1-96D7-6B16D6AAAFE5}" type="sibTrans" cxnId="{0413E1E0-F94D-487D-BFD9-C02233FD5226}">
      <dgm:prSet/>
      <dgm:spPr/>
      <dgm:t>
        <a:bodyPr/>
        <a:lstStyle/>
        <a:p>
          <a:endParaRPr lang="en-US"/>
        </a:p>
      </dgm:t>
    </dgm:pt>
    <dgm:pt modelId="{912FF0A6-B7D0-4424-900F-63F88EA73998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b="0" dirty="0">
              <a:latin typeface="+mn-lt"/>
            </a:rPr>
            <a:t>Awareness of on and off ball responsibilities.  </a:t>
          </a:r>
          <a:endParaRPr lang="en-US" b="0" dirty="0" smtClean="0">
            <a:latin typeface="+mn-lt"/>
          </a:endParaRPr>
        </a:p>
        <a:p>
          <a:pPr rtl="0">
            <a:lnSpc>
              <a:spcPct val="100000"/>
            </a:lnSpc>
          </a:pPr>
          <a:r>
            <a:rPr lang="en-US" b="0" dirty="0" smtClean="0">
              <a:latin typeface="+mn-lt"/>
            </a:rPr>
            <a:t>Do </a:t>
          </a:r>
          <a:r>
            <a:rPr lang="en-US" b="0" dirty="0">
              <a:latin typeface="+mn-lt"/>
            </a:rPr>
            <a:t>not get caught ball watching.</a:t>
          </a:r>
        </a:p>
      </dgm:t>
    </dgm:pt>
    <dgm:pt modelId="{6179A424-67F0-4C99-A2EC-79273BC65EB0}" type="parTrans" cxnId="{95FF5ED6-097D-4153-911D-CDD2CBCAB329}">
      <dgm:prSet/>
      <dgm:spPr/>
      <dgm:t>
        <a:bodyPr/>
        <a:lstStyle/>
        <a:p>
          <a:endParaRPr lang="en-US"/>
        </a:p>
      </dgm:t>
    </dgm:pt>
    <dgm:pt modelId="{C9890A45-7F9A-4F70-9A91-994639802F0E}" type="sibTrans" cxnId="{95FF5ED6-097D-4153-911D-CDD2CBCAB329}">
      <dgm:prSet/>
      <dgm:spPr/>
      <dgm:t>
        <a:bodyPr/>
        <a:lstStyle/>
        <a:p>
          <a:endParaRPr lang="en-US"/>
        </a:p>
      </dgm:t>
    </dgm:pt>
    <dgm:pt modelId="{58A4171E-3190-4252-88AF-3AFEA7629483}" type="pres">
      <dgm:prSet presAssocID="{5E5075CC-2C2A-4AF4-84C6-1A3DA74DDBB4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5CB4F3A-19E6-4364-AC81-34CB2A0D6720}" type="pres">
      <dgm:prSet presAssocID="{C56931A6-047B-468C-9BB2-735197659766}" presName="compNode" presStyleCnt="0"/>
      <dgm:spPr/>
    </dgm:pt>
    <dgm:pt modelId="{BD37519E-DF02-412F-AAE9-F80E34135F09}" type="pres">
      <dgm:prSet presAssocID="{C56931A6-047B-468C-9BB2-735197659766}" presName="bgRect" presStyleLbl="bgShp" presStyleIdx="0" presStyleCnt="4"/>
      <dgm:spPr/>
    </dgm:pt>
    <dgm:pt modelId="{276B3BEB-AB8F-4A0F-A2B2-D9561CDF51F1}" type="pres">
      <dgm:prSet presAssocID="{C56931A6-047B-468C-9BB2-73519765976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496E79D5-868E-4902-8A33-096D9F215415}" type="pres">
      <dgm:prSet presAssocID="{C56931A6-047B-468C-9BB2-735197659766}" presName="spaceRect" presStyleCnt="0"/>
      <dgm:spPr/>
    </dgm:pt>
    <dgm:pt modelId="{D9F2CC70-5378-4791-90AD-EEB3DA8DED65}" type="pres">
      <dgm:prSet presAssocID="{C56931A6-047B-468C-9BB2-735197659766}" presName="parTx" presStyleLbl="revTx" presStyleIdx="0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7F52A2D6-C488-48AA-9631-436E9BF748C6}" type="pres">
      <dgm:prSet presAssocID="{D481FE7D-7C23-46FA-9927-71EAC5716A61}" presName="sibTrans" presStyleCnt="0"/>
      <dgm:spPr/>
    </dgm:pt>
    <dgm:pt modelId="{A5F113CF-9FDE-4657-9689-8DF0CCAE1DDB}" type="pres">
      <dgm:prSet presAssocID="{86D13626-E1E7-4064-8CFF-2024B1209254}" presName="compNode" presStyleCnt="0"/>
      <dgm:spPr/>
    </dgm:pt>
    <dgm:pt modelId="{CB7282A2-AE8C-4062-A635-72DDDD95D587}" type="pres">
      <dgm:prSet presAssocID="{86D13626-E1E7-4064-8CFF-2024B1209254}" presName="bgRect" presStyleLbl="bgShp" presStyleIdx="1" presStyleCnt="4"/>
      <dgm:spPr/>
    </dgm:pt>
    <dgm:pt modelId="{35419EE8-C1A2-4A17-9498-51728087AB4A}" type="pres">
      <dgm:prSet presAssocID="{86D13626-E1E7-4064-8CFF-2024B120925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yes"/>
        </a:ext>
      </dgm:extLst>
    </dgm:pt>
    <dgm:pt modelId="{60805960-0BE3-469B-BB22-0B4BF7BE0D66}" type="pres">
      <dgm:prSet presAssocID="{86D13626-E1E7-4064-8CFF-2024B1209254}" presName="spaceRect" presStyleCnt="0"/>
      <dgm:spPr/>
    </dgm:pt>
    <dgm:pt modelId="{CAA23CE3-1B2B-4C6E-9373-26323EF5DACC}" type="pres">
      <dgm:prSet presAssocID="{86D13626-E1E7-4064-8CFF-2024B1209254}" presName="parTx" presStyleLbl="revTx" presStyleIdx="1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841C5DB3-2830-4114-BCC7-7B5E8499B503}" type="pres">
      <dgm:prSet presAssocID="{EAC67C78-1544-40A8-95D3-AC503B87944E}" presName="sibTrans" presStyleCnt="0"/>
      <dgm:spPr/>
    </dgm:pt>
    <dgm:pt modelId="{48228488-3783-4AF2-A073-331F4B718E51}" type="pres">
      <dgm:prSet presAssocID="{D2799BED-FB75-4A82-8510-37DEA15E9923}" presName="compNode" presStyleCnt="0"/>
      <dgm:spPr/>
    </dgm:pt>
    <dgm:pt modelId="{82D34831-3E71-4D1B-AA7E-BE3AEDCBCDE4}" type="pres">
      <dgm:prSet presAssocID="{D2799BED-FB75-4A82-8510-37DEA15E9923}" presName="bgRect" presStyleLbl="bgShp" presStyleIdx="2" presStyleCnt="4"/>
      <dgm:spPr/>
    </dgm:pt>
    <dgm:pt modelId="{EEC44344-15B8-4487-BAAB-D845A30A073B}" type="pres">
      <dgm:prSet presAssocID="{D2799BED-FB75-4A82-8510-37DEA15E992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5D4C17D8-BBCA-40ED-8E22-EC5C4BFB82EC}" type="pres">
      <dgm:prSet presAssocID="{D2799BED-FB75-4A82-8510-37DEA15E9923}" presName="spaceRect" presStyleCnt="0"/>
      <dgm:spPr/>
    </dgm:pt>
    <dgm:pt modelId="{A4349DAD-2ECB-4B1D-9E13-D9463DBB296C}" type="pres">
      <dgm:prSet presAssocID="{D2799BED-FB75-4A82-8510-37DEA15E9923}" presName="parTx" presStyleLbl="revTx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2CE743D7-A939-4BD3-8593-61394A1D8B07}" type="pres">
      <dgm:prSet presAssocID="{4F044D0F-EB48-42C1-96D7-6B16D6AAAFE5}" presName="sibTrans" presStyleCnt="0"/>
      <dgm:spPr/>
    </dgm:pt>
    <dgm:pt modelId="{5A65FE0D-9000-4BCA-9977-2A015DE1E6ED}" type="pres">
      <dgm:prSet presAssocID="{912FF0A6-B7D0-4424-900F-63F88EA73998}" presName="compNode" presStyleCnt="0"/>
      <dgm:spPr/>
    </dgm:pt>
    <dgm:pt modelId="{D09092B7-F3B2-49C3-9648-A7D81CB091D0}" type="pres">
      <dgm:prSet presAssocID="{912FF0A6-B7D0-4424-900F-63F88EA73998}" presName="bgRect" presStyleLbl="bgShp" presStyleIdx="3" presStyleCnt="4"/>
      <dgm:spPr/>
    </dgm:pt>
    <dgm:pt modelId="{7EF6EF41-3ACD-4D25-B930-DDAF2FBCC2B0}" type="pres">
      <dgm:prSet presAssocID="{912FF0A6-B7D0-4424-900F-63F88EA7399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 Bubble"/>
        </a:ext>
      </dgm:extLst>
    </dgm:pt>
    <dgm:pt modelId="{F0CD0091-7331-4488-9370-0639905A8072}" type="pres">
      <dgm:prSet presAssocID="{912FF0A6-B7D0-4424-900F-63F88EA73998}" presName="spaceRect" presStyleCnt="0"/>
      <dgm:spPr/>
    </dgm:pt>
    <dgm:pt modelId="{BCF1AA03-1F85-42F4-A736-274E393D1DF8}" type="pres">
      <dgm:prSet presAssocID="{912FF0A6-B7D0-4424-900F-63F88EA73998}" presName="parTx" presStyleLbl="revTx" presStyleIdx="3" presStyleCnt="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C4D12D5B-4781-42BA-B821-4C773B9CC85F}" type="presOf" srcId="{86D13626-E1E7-4064-8CFF-2024B1209254}" destId="{CAA23CE3-1B2B-4C6E-9373-26323EF5DACC}" srcOrd="0" destOrd="0" presId="urn:microsoft.com/office/officeart/2018/2/layout/IconVerticalSolidList"/>
    <dgm:cxn modelId="{8DD4F7D7-B599-4341-94BA-6EED68016C1F}" type="presOf" srcId="{5E5075CC-2C2A-4AF4-84C6-1A3DA74DDBB4}" destId="{58A4171E-3190-4252-88AF-3AFEA7629483}" srcOrd="0" destOrd="0" presId="urn:microsoft.com/office/officeart/2018/2/layout/IconVerticalSolidList"/>
    <dgm:cxn modelId="{F45AB641-CEE9-4D13-85D0-5443F14A4E40}" srcId="{5E5075CC-2C2A-4AF4-84C6-1A3DA74DDBB4}" destId="{C56931A6-047B-468C-9BB2-735197659766}" srcOrd="0" destOrd="0" parTransId="{DD65D21E-53BD-4814-8359-978358F70583}" sibTransId="{D481FE7D-7C23-46FA-9927-71EAC5716A61}"/>
    <dgm:cxn modelId="{518C1688-017E-42A1-B2E5-9AFC29423151}" type="presOf" srcId="{C56931A6-047B-468C-9BB2-735197659766}" destId="{D9F2CC70-5378-4791-90AD-EEB3DA8DED65}" srcOrd="0" destOrd="0" presId="urn:microsoft.com/office/officeart/2018/2/layout/IconVerticalSolidList"/>
    <dgm:cxn modelId="{BB21C78E-FEC3-42CE-9D3C-8AACDF6F9618}" srcId="{5E5075CC-2C2A-4AF4-84C6-1A3DA74DDBB4}" destId="{86D13626-E1E7-4064-8CFF-2024B1209254}" srcOrd="1" destOrd="0" parTransId="{BABC87B2-1108-44F2-86EE-7807382FBF71}" sibTransId="{EAC67C78-1544-40A8-95D3-AC503B87944E}"/>
    <dgm:cxn modelId="{A7149A7D-2585-4F29-AABB-49D435ECEA64}" type="presOf" srcId="{D2799BED-FB75-4A82-8510-37DEA15E9923}" destId="{A4349DAD-2ECB-4B1D-9E13-D9463DBB296C}" srcOrd="0" destOrd="0" presId="urn:microsoft.com/office/officeart/2018/2/layout/IconVerticalSolidList"/>
    <dgm:cxn modelId="{95FF5ED6-097D-4153-911D-CDD2CBCAB329}" srcId="{5E5075CC-2C2A-4AF4-84C6-1A3DA74DDBB4}" destId="{912FF0A6-B7D0-4424-900F-63F88EA73998}" srcOrd="3" destOrd="0" parTransId="{6179A424-67F0-4C99-A2EC-79273BC65EB0}" sibTransId="{C9890A45-7F9A-4F70-9A91-994639802F0E}"/>
    <dgm:cxn modelId="{0413E1E0-F94D-487D-BFD9-C02233FD5226}" srcId="{5E5075CC-2C2A-4AF4-84C6-1A3DA74DDBB4}" destId="{D2799BED-FB75-4A82-8510-37DEA15E9923}" srcOrd="2" destOrd="0" parTransId="{01CD91EA-15BF-4194-8D5A-686EC6631FC7}" sibTransId="{4F044D0F-EB48-42C1-96D7-6B16D6AAAFE5}"/>
    <dgm:cxn modelId="{E556426E-E591-4FD8-9454-A5DEBB47A37F}" type="presOf" srcId="{912FF0A6-B7D0-4424-900F-63F88EA73998}" destId="{BCF1AA03-1F85-42F4-A736-274E393D1DF8}" srcOrd="0" destOrd="0" presId="urn:microsoft.com/office/officeart/2018/2/layout/IconVerticalSolidList"/>
    <dgm:cxn modelId="{25DCFC6D-5223-482A-80CE-1C661D1261AF}" type="presParOf" srcId="{58A4171E-3190-4252-88AF-3AFEA7629483}" destId="{E5CB4F3A-19E6-4364-AC81-34CB2A0D6720}" srcOrd="0" destOrd="0" presId="urn:microsoft.com/office/officeart/2018/2/layout/IconVerticalSolidList"/>
    <dgm:cxn modelId="{41493698-820C-4A82-9705-C7404C435626}" type="presParOf" srcId="{E5CB4F3A-19E6-4364-AC81-34CB2A0D6720}" destId="{BD37519E-DF02-412F-AAE9-F80E34135F09}" srcOrd="0" destOrd="0" presId="urn:microsoft.com/office/officeart/2018/2/layout/IconVerticalSolidList"/>
    <dgm:cxn modelId="{8E1151F8-A6CC-46CC-9983-67F9B0B5FCF4}" type="presParOf" srcId="{E5CB4F3A-19E6-4364-AC81-34CB2A0D6720}" destId="{276B3BEB-AB8F-4A0F-A2B2-D9561CDF51F1}" srcOrd="1" destOrd="0" presId="urn:microsoft.com/office/officeart/2018/2/layout/IconVerticalSolidList"/>
    <dgm:cxn modelId="{5528455E-4CE9-42EE-8D34-FF8F52E97824}" type="presParOf" srcId="{E5CB4F3A-19E6-4364-AC81-34CB2A0D6720}" destId="{496E79D5-868E-4902-8A33-096D9F215415}" srcOrd="2" destOrd="0" presId="urn:microsoft.com/office/officeart/2018/2/layout/IconVerticalSolidList"/>
    <dgm:cxn modelId="{CF065B48-171A-4EB7-9806-350CF69796C1}" type="presParOf" srcId="{E5CB4F3A-19E6-4364-AC81-34CB2A0D6720}" destId="{D9F2CC70-5378-4791-90AD-EEB3DA8DED65}" srcOrd="3" destOrd="0" presId="urn:microsoft.com/office/officeart/2018/2/layout/IconVerticalSolidList"/>
    <dgm:cxn modelId="{547EB8BC-6C7A-4162-97C9-FD75F06A05AA}" type="presParOf" srcId="{58A4171E-3190-4252-88AF-3AFEA7629483}" destId="{7F52A2D6-C488-48AA-9631-436E9BF748C6}" srcOrd="1" destOrd="0" presId="urn:microsoft.com/office/officeart/2018/2/layout/IconVerticalSolidList"/>
    <dgm:cxn modelId="{0621203D-8997-4619-8D30-A8DE6BCBF41D}" type="presParOf" srcId="{58A4171E-3190-4252-88AF-3AFEA7629483}" destId="{A5F113CF-9FDE-4657-9689-8DF0CCAE1DDB}" srcOrd="2" destOrd="0" presId="urn:microsoft.com/office/officeart/2018/2/layout/IconVerticalSolidList"/>
    <dgm:cxn modelId="{A7EA67AD-ABF5-4338-9642-0AE3DAE9DDEA}" type="presParOf" srcId="{A5F113CF-9FDE-4657-9689-8DF0CCAE1DDB}" destId="{CB7282A2-AE8C-4062-A635-72DDDD95D587}" srcOrd="0" destOrd="0" presId="urn:microsoft.com/office/officeart/2018/2/layout/IconVerticalSolidList"/>
    <dgm:cxn modelId="{04CD7A47-5809-4F73-9F7F-2102EFF31F9F}" type="presParOf" srcId="{A5F113CF-9FDE-4657-9689-8DF0CCAE1DDB}" destId="{35419EE8-C1A2-4A17-9498-51728087AB4A}" srcOrd="1" destOrd="0" presId="urn:microsoft.com/office/officeart/2018/2/layout/IconVerticalSolidList"/>
    <dgm:cxn modelId="{797C473E-F449-40BF-BA62-5E947FDC006A}" type="presParOf" srcId="{A5F113CF-9FDE-4657-9689-8DF0CCAE1DDB}" destId="{60805960-0BE3-469B-BB22-0B4BF7BE0D66}" srcOrd="2" destOrd="0" presId="urn:microsoft.com/office/officeart/2018/2/layout/IconVerticalSolidList"/>
    <dgm:cxn modelId="{3B58A3AF-46FC-4032-90E8-921FC14135AF}" type="presParOf" srcId="{A5F113CF-9FDE-4657-9689-8DF0CCAE1DDB}" destId="{CAA23CE3-1B2B-4C6E-9373-26323EF5DACC}" srcOrd="3" destOrd="0" presId="urn:microsoft.com/office/officeart/2018/2/layout/IconVerticalSolidList"/>
    <dgm:cxn modelId="{CF63635A-D544-4633-B515-F6F7301C5580}" type="presParOf" srcId="{58A4171E-3190-4252-88AF-3AFEA7629483}" destId="{841C5DB3-2830-4114-BCC7-7B5E8499B503}" srcOrd="3" destOrd="0" presId="urn:microsoft.com/office/officeart/2018/2/layout/IconVerticalSolidList"/>
    <dgm:cxn modelId="{B25EFDF9-B0FD-4A87-9CE1-40865E280B0A}" type="presParOf" srcId="{58A4171E-3190-4252-88AF-3AFEA7629483}" destId="{48228488-3783-4AF2-A073-331F4B718E51}" srcOrd="4" destOrd="0" presId="urn:microsoft.com/office/officeart/2018/2/layout/IconVerticalSolidList"/>
    <dgm:cxn modelId="{B682B719-D3E8-4C75-93E0-832D43C0C516}" type="presParOf" srcId="{48228488-3783-4AF2-A073-331F4B718E51}" destId="{82D34831-3E71-4D1B-AA7E-BE3AEDCBCDE4}" srcOrd="0" destOrd="0" presId="urn:microsoft.com/office/officeart/2018/2/layout/IconVerticalSolidList"/>
    <dgm:cxn modelId="{B1FE6249-33A1-4B38-B070-44D07E988F6C}" type="presParOf" srcId="{48228488-3783-4AF2-A073-331F4B718E51}" destId="{EEC44344-15B8-4487-BAAB-D845A30A073B}" srcOrd="1" destOrd="0" presId="urn:microsoft.com/office/officeart/2018/2/layout/IconVerticalSolidList"/>
    <dgm:cxn modelId="{7E440653-E1AF-439B-AD33-ED556096940D}" type="presParOf" srcId="{48228488-3783-4AF2-A073-331F4B718E51}" destId="{5D4C17D8-BBCA-40ED-8E22-EC5C4BFB82EC}" srcOrd="2" destOrd="0" presId="urn:microsoft.com/office/officeart/2018/2/layout/IconVerticalSolidList"/>
    <dgm:cxn modelId="{F09C86B4-CB87-4536-8F30-40B72B900660}" type="presParOf" srcId="{48228488-3783-4AF2-A073-331F4B718E51}" destId="{A4349DAD-2ECB-4B1D-9E13-D9463DBB296C}" srcOrd="3" destOrd="0" presId="urn:microsoft.com/office/officeart/2018/2/layout/IconVerticalSolidList"/>
    <dgm:cxn modelId="{16180ACF-0AE7-44CF-B54A-7E9753EE9E16}" type="presParOf" srcId="{58A4171E-3190-4252-88AF-3AFEA7629483}" destId="{2CE743D7-A939-4BD3-8593-61394A1D8B07}" srcOrd="5" destOrd="0" presId="urn:microsoft.com/office/officeart/2018/2/layout/IconVerticalSolidList"/>
    <dgm:cxn modelId="{9DFEFCB8-F3B9-4ECB-A0B1-DD76BCE07C5F}" type="presParOf" srcId="{58A4171E-3190-4252-88AF-3AFEA7629483}" destId="{5A65FE0D-9000-4BCA-9977-2A015DE1E6ED}" srcOrd="6" destOrd="0" presId="urn:microsoft.com/office/officeart/2018/2/layout/IconVerticalSolidList"/>
    <dgm:cxn modelId="{BA93606E-CDD1-4A53-A9DF-E1A43EBA84F8}" type="presParOf" srcId="{5A65FE0D-9000-4BCA-9977-2A015DE1E6ED}" destId="{D09092B7-F3B2-49C3-9648-A7D81CB091D0}" srcOrd="0" destOrd="0" presId="urn:microsoft.com/office/officeart/2018/2/layout/IconVerticalSolidList"/>
    <dgm:cxn modelId="{BCF52420-991B-4DDB-B8BA-D159A0F1BB82}" type="presParOf" srcId="{5A65FE0D-9000-4BCA-9977-2A015DE1E6ED}" destId="{7EF6EF41-3ACD-4D25-B930-DDAF2FBCC2B0}" srcOrd="1" destOrd="0" presId="urn:microsoft.com/office/officeart/2018/2/layout/IconVerticalSolidList"/>
    <dgm:cxn modelId="{72B906E4-1F7E-4688-AB8F-D5F4BA2D6639}" type="presParOf" srcId="{5A65FE0D-9000-4BCA-9977-2A015DE1E6ED}" destId="{F0CD0091-7331-4488-9370-0639905A8072}" srcOrd="2" destOrd="0" presId="urn:microsoft.com/office/officeart/2018/2/layout/IconVerticalSolidList"/>
    <dgm:cxn modelId="{13EA766B-DB7F-4D29-9EA4-74DA0EAB2978}" type="presParOf" srcId="{5A65FE0D-9000-4BCA-9977-2A015DE1E6ED}" destId="{BCF1AA03-1F85-42F4-A736-274E393D1DF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9693F9-4058-4ADB-AAFA-9DB012B09BE2}" type="doc">
      <dgm:prSet loTypeId="urn:microsoft.com/office/officeart/2005/8/layout/hProcess9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5D0ED32-3813-47FF-8372-8795B5E7F85C}">
      <dgm:prSet custT="1"/>
      <dgm:spPr/>
      <dgm:t>
        <a:bodyPr/>
        <a:lstStyle/>
        <a:p>
          <a:r>
            <a:rPr lang="en-US" sz="1600" b="1" dirty="0"/>
            <a:t>Trail Official </a:t>
          </a:r>
          <a:endParaRPr lang="en-US" sz="1600" b="1" dirty="0" smtClean="0"/>
        </a:p>
        <a:p>
          <a:r>
            <a:rPr lang="en-US" sz="1600" b="1" dirty="0" smtClean="0"/>
            <a:t>eyes down</a:t>
          </a:r>
        </a:p>
        <a:p>
          <a:r>
            <a:rPr lang="en-US" sz="1600" b="1" dirty="0" smtClean="0"/>
            <a:t> </a:t>
          </a:r>
          <a:r>
            <a:rPr lang="en-US" sz="1600" b="1" dirty="0" smtClean="0"/>
            <a:t>ball and feet.</a:t>
          </a:r>
        </a:p>
        <a:p>
          <a:endParaRPr lang="en-US" sz="1600" b="1" dirty="0" smtClean="0"/>
        </a:p>
        <a:p>
          <a:r>
            <a:rPr lang="en-US" sz="1600" b="1" dirty="0" smtClean="0"/>
            <a:t>Lead Official help </a:t>
          </a:r>
          <a:r>
            <a:rPr lang="en-US" sz="1600" b="1" dirty="0" smtClean="0"/>
            <a:t>eyes up</a:t>
          </a:r>
        </a:p>
        <a:p>
          <a:r>
            <a:rPr lang="en-US" sz="1600" b="1" dirty="0" smtClean="0"/>
            <a:t>technical </a:t>
          </a:r>
          <a:r>
            <a:rPr lang="en-US" sz="1600" b="1" dirty="0" smtClean="0"/>
            <a:t>fouls</a:t>
          </a:r>
          <a:endParaRPr lang="en-US" sz="1600" b="1" dirty="0"/>
        </a:p>
      </dgm:t>
    </dgm:pt>
    <dgm:pt modelId="{8533312B-8DFB-4731-8BB4-8165D3ED8AB1}" type="parTrans" cxnId="{37653111-C18A-4780-BB3B-7F6A3DD1729E}">
      <dgm:prSet/>
      <dgm:spPr/>
      <dgm:t>
        <a:bodyPr/>
        <a:lstStyle/>
        <a:p>
          <a:endParaRPr lang="en-US" sz="1600" b="1"/>
        </a:p>
      </dgm:t>
    </dgm:pt>
    <dgm:pt modelId="{174F33B9-24E0-4F9B-8191-C5C10D552A13}" type="sibTrans" cxnId="{37653111-C18A-4780-BB3B-7F6A3DD1729E}">
      <dgm:prSet/>
      <dgm:spPr/>
      <dgm:t>
        <a:bodyPr/>
        <a:lstStyle/>
        <a:p>
          <a:endParaRPr lang="en-US" sz="1600" b="1"/>
        </a:p>
      </dgm:t>
    </dgm:pt>
    <dgm:pt modelId="{8683CB6A-C5AC-4C1C-B453-53063C4C4A19}">
      <dgm:prSet custT="1"/>
      <dgm:spPr/>
      <dgm:t>
        <a:bodyPr/>
        <a:lstStyle/>
        <a:p>
          <a:r>
            <a:rPr lang="en-US" sz="1600" b="1" dirty="0"/>
            <a:t>NEW Trail </a:t>
          </a:r>
          <a:r>
            <a:rPr lang="en-US" sz="1600" b="1" dirty="0" smtClean="0"/>
            <a:t>restarts</a:t>
          </a:r>
          <a:r>
            <a:rPr lang="en-US" sz="1600" b="1" dirty="0"/>
            <a:t> play</a:t>
          </a:r>
          <a:r>
            <a:rPr lang="en-US" sz="1600" b="1" dirty="0" smtClean="0"/>
            <a:t>. </a:t>
          </a:r>
        </a:p>
        <a:p>
          <a:endParaRPr lang="en-US" sz="1600" b="1" dirty="0" smtClean="0"/>
        </a:p>
        <a:p>
          <a:r>
            <a:rPr lang="en-US" sz="1600" b="1" dirty="0" smtClean="0"/>
            <a:t>NEW </a:t>
          </a:r>
          <a:r>
            <a:rPr lang="en-US" sz="1600" b="1" dirty="0" smtClean="0"/>
            <a:t>Lead</a:t>
          </a:r>
        </a:p>
        <a:p>
          <a:r>
            <a:rPr lang="en-US" sz="1600" b="1" dirty="0" smtClean="0"/>
            <a:t>Get </a:t>
          </a:r>
          <a:r>
            <a:rPr lang="en-US" sz="1600" b="1" dirty="0" smtClean="0"/>
            <a:t>in to </a:t>
          </a:r>
          <a:r>
            <a:rPr lang="en-US" sz="1600" b="1" dirty="0" smtClean="0"/>
            <a:t>cover </a:t>
          </a:r>
          <a:r>
            <a:rPr lang="en-US" sz="1600" b="1" dirty="0" smtClean="0"/>
            <a:t>your goal</a:t>
          </a:r>
          <a:endParaRPr lang="en-US" sz="1600" b="1" dirty="0"/>
        </a:p>
      </dgm:t>
    </dgm:pt>
    <dgm:pt modelId="{E0D22FD8-B2B8-421D-8F00-EF6F646B5081}" type="parTrans" cxnId="{B3BB787C-4C5F-4EA0-B021-34B87313479F}">
      <dgm:prSet/>
      <dgm:spPr/>
      <dgm:t>
        <a:bodyPr/>
        <a:lstStyle/>
        <a:p>
          <a:endParaRPr lang="en-US" sz="1600" b="1"/>
        </a:p>
      </dgm:t>
    </dgm:pt>
    <dgm:pt modelId="{5FBC0E97-6B15-41A9-843D-6DAAD1DBB749}" type="sibTrans" cxnId="{B3BB787C-4C5F-4EA0-B021-34B87313479F}">
      <dgm:prSet/>
      <dgm:spPr/>
      <dgm:t>
        <a:bodyPr/>
        <a:lstStyle/>
        <a:p>
          <a:endParaRPr lang="en-US" sz="1600" b="1"/>
        </a:p>
      </dgm:t>
    </dgm:pt>
    <dgm:pt modelId="{ADD1A288-B37D-47E0-8AD6-EE74592B69B0}">
      <dgm:prSet custT="1"/>
      <dgm:spPr/>
      <dgm:t>
        <a:bodyPr/>
        <a:lstStyle/>
        <a:p>
          <a:r>
            <a:rPr lang="en-US" sz="1600" b="1" dirty="0"/>
            <a:t>You can never over-communicate </a:t>
          </a:r>
          <a:r>
            <a:rPr lang="en-US" sz="1600" b="1" dirty="0" smtClean="0"/>
            <a:t>an </a:t>
          </a:r>
          <a:r>
            <a:rPr lang="en-US" sz="1600" b="1" dirty="0"/>
            <a:t>over &amp; back situation</a:t>
          </a:r>
          <a:r>
            <a:rPr lang="en-US" sz="1600" b="1" dirty="0" smtClean="0"/>
            <a:t>.</a:t>
          </a:r>
        </a:p>
        <a:p>
          <a:endParaRPr lang="en-US" sz="1600" b="1" dirty="0" smtClean="0"/>
        </a:p>
        <a:p>
          <a:r>
            <a:rPr lang="en-US" sz="1600" b="1" dirty="0" smtClean="0"/>
            <a:t>“Over and Back”</a:t>
          </a:r>
        </a:p>
        <a:p>
          <a:r>
            <a:rPr lang="en-US" sz="1600" b="1" dirty="0" smtClean="0"/>
            <a:t>“Tip! </a:t>
          </a:r>
          <a:r>
            <a:rPr lang="en-US" sz="1600" b="1" dirty="0" err="1" smtClean="0"/>
            <a:t>Tip</a:t>
          </a:r>
          <a:r>
            <a:rPr lang="en-US" sz="1600" b="1" dirty="0" smtClean="0"/>
            <a:t>! Tip!”</a:t>
          </a:r>
          <a:endParaRPr lang="en-US" sz="1600" b="1" dirty="0"/>
        </a:p>
      </dgm:t>
    </dgm:pt>
    <dgm:pt modelId="{F32DC20A-F68F-4ECF-B79B-FAEEBAC6C063}" type="parTrans" cxnId="{24336350-12C3-45C7-BAD4-9F98D1ADFFB6}">
      <dgm:prSet/>
      <dgm:spPr/>
      <dgm:t>
        <a:bodyPr/>
        <a:lstStyle/>
        <a:p>
          <a:endParaRPr lang="en-US" sz="1600" b="1"/>
        </a:p>
      </dgm:t>
    </dgm:pt>
    <dgm:pt modelId="{B6427450-F6D3-4CF3-9A15-C0E7CCE937CE}" type="sibTrans" cxnId="{24336350-12C3-45C7-BAD4-9F98D1ADFFB6}">
      <dgm:prSet/>
      <dgm:spPr/>
      <dgm:t>
        <a:bodyPr/>
        <a:lstStyle/>
        <a:p>
          <a:endParaRPr lang="en-US" sz="1600" b="1"/>
        </a:p>
      </dgm:t>
    </dgm:pt>
    <dgm:pt modelId="{6B402A5E-A810-4A27-A994-005D5C3B883A}">
      <dgm:prSet custT="1"/>
      <dgm:spPr/>
      <dgm:t>
        <a:bodyPr/>
        <a:lstStyle/>
        <a:p>
          <a:r>
            <a:rPr lang="en-US" sz="1600" b="1" dirty="0" smtClean="0"/>
            <a:t>No running restarts!</a:t>
          </a:r>
        </a:p>
        <a:p>
          <a:endParaRPr lang="en-US" sz="1600" b="1" dirty="0" smtClean="0"/>
        </a:p>
        <a:p>
          <a:r>
            <a:rPr lang="en-US" sz="1600" b="1" dirty="0" smtClean="0"/>
            <a:t>Restart the ball where it was when play was killed.</a:t>
          </a:r>
          <a:endParaRPr lang="en-US" sz="1600" b="1" dirty="0"/>
        </a:p>
      </dgm:t>
    </dgm:pt>
    <dgm:pt modelId="{13EBD107-4735-4D0C-81CA-16C59F3741E5}" type="parTrans" cxnId="{DF89CD3A-29B3-467D-A652-506DCC261EA2}">
      <dgm:prSet/>
      <dgm:spPr/>
      <dgm:t>
        <a:bodyPr/>
        <a:lstStyle/>
        <a:p>
          <a:endParaRPr lang="en-US" sz="1600" b="1"/>
        </a:p>
      </dgm:t>
    </dgm:pt>
    <dgm:pt modelId="{F17208BB-B467-4131-B935-433AD1DA5E2B}" type="sibTrans" cxnId="{DF89CD3A-29B3-467D-A652-506DCC261EA2}">
      <dgm:prSet/>
      <dgm:spPr/>
      <dgm:t>
        <a:bodyPr/>
        <a:lstStyle/>
        <a:p>
          <a:endParaRPr lang="en-US" sz="1600" b="1"/>
        </a:p>
      </dgm:t>
    </dgm:pt>
    <dgm:pt modelId="{B5D62614-A626-4774-B771-50D4F2970802}" type="pres">
      <dgm:prSet presAssocID="{4D9693F9-4058-4ADB-AAFA-9DB012B09BE2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9A8146-16F1-44EB-9D87-DD0281382E45}" type="pres">
      <dgm:prSet presAssocID="{4D9693F9-4058-4ADB-AAFA-9DB012B09BE2}" presName="arrow" presStyleLbl="bgShp" presStyleIdx="0" presStyleCnt="1"/>
      <dgm:spPr/>
    </dgm:pt>
    <dgm:pt modelId="{B86A9454-6290-4650-BB3E-CF434CE56D4A}" type="pres">
      <dgm:prSet presAssocID="{4D9693F9-4058-4ADB-AAFA-9DB012B09BE2}" presName="linearProcess" presStyleCnt="0"/>
      <dgm:spPr/>
    </dgm:pt>
    <dgm:pt modelId="{3B5991BA-9D89-478F-8F32-4808E4D1572B}" type="pres">
      <dgm:prSet presAssocID="{55D0ED32-3813-47FF-8372-8795B5E7F85C}" presName="textNode" presStyleLbl="node1" presStyleIdx="0" presStyleCnt="4" custScaleX="99675" custScaleY="1085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B1374C-0D60-4C0A-AA48-1C53B36CC37D}" type="pres">
      <dgm:prSet presAssocID="{174F33B9-24E0-4F9B-8191-C5C10D552A13}" presName="sibTrans" presStyleCnt="0"/>
      <dgm:spPr/>
    </dgm:pt>
    <dgm:pt modelId="{ADA44027-5D22-41E7-B4FF-826817DE3571}" type="pres">
      <dgm:prSet presAssocID="{8683CB6A-C5AC-4C1C-B453-53063C4C4A19}" presName="textNode" presStyleLbl="node1" presStyleIdx="1" presStyleCnt="4" custScaleX="104703" custScaleY="1085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F10648-6B36-4204-B5BB-B9221B0EECD1}" type="pres">
      <dgm:prSet presAssocID="{5FBC0E97-6B15-41A9-843D-6DAAD1DBB749}" presName="sibTrans" presStyleCnt="0"/>
      <dgm:spPr/>
    </dgm:pt>
    <dgm:pt modelId="{4CF686EB-501F-4B2E-A067-6C383BF49162}" type="pres">
      <dgm:prSet presAssocID="{ADD1A288-B37D-47E0-8AD6-EE74592B69B0}" presName="textNode" presStyleLbl="node1" presStyleIdx="2" presStyleCnt="4" custScaleX="105800" custScaleY="1120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2EA521-0CC3-4A69-8082-30DD24B95EB2}" type="pres">
      <dgm:prSet presAssocID="{B6427450-F6D3-4CF3-9A15-C0E7CCE937CE}" presName="sibTrans" presStyleCnt="0"/>
      <dgm:spPr/>
    </dgm:pt>
    <dgm:pt modelId="{33833625-A454-4F1F-8A20-69065FA0568E}" type="pres">
      <dgm:prSet presAssocID="{6B402A5E-A810-4A27-A994-005D5C3B883A}" presName="textNode" presStyleLbl="node1" presStyleIdx="3" presStyleCnt="4" custScaleX="100170" custScaleY="1085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7653111-C18A-4780-BB3B-7F6A3DD1729E}" srcId="{4D9693F9-4058-4ADB-AAFA-9DB012B09BE2}" destId="{55D0ED32-3813-47FF-8372-8795B5E7F85C}" srcOrd="0" destOrd="0" parTransId="{8533312B-8DFB-4731-8BB4-8165D3ED8AB1}" sibTransId="{174F33B9-24E0-4F9B-8191-C5C10D552A13}"/>
    <dgm:cxn modelId="{B3BB787C-4C5F-4EA0-B021-34B87313479F}" srcId="{4D9693F9-4058-4ADB-AAFA-9DB012B09BE2}" destId="{8683CB6A-C5AC-4C1C-B453-53063C4C4A19}" srcOrd="1" destOrd="0" parTransId="{E0D22FD8-B2B8-421D-8F00-EF6F646B5081}" sibTransId="{5FBC0E97-6B15-41A9-843D-6DAAD1DBB749}"/>
    <dgm:cxn modelId="{CE097F9F-C1EE-48FB-859B-EDD0C2280657}" type="presOf" srcId="{55D0ED32-3813-47FF-8372-8795B5E7F85C}" destId="{3B5991BA-9D89-478F-8F32-4808E4D1572B}" srcOrd="0" destOrd="0" presId="urn:microsoft.com/office/officeart/2005/8/layout/hProcess9"/>
    <dgm:cxn modelId="{24336350-12C3-45C7-BAD4-9F98D1ADFFB6}" srcId="{4D9693F9-4058-4ADB-AAFA-9DB012B09BE2}" destId="{ADD1A288-B37D-47E0-8AD6-EE74592B69B0}" srcOrd="2" destOrd="0" parTransId="{F32DC20A-F68F-4ECF-B79B-FAEEBAC6C063}" sibTransId="{B6427450-F6D3-4CF3-9A15-C0E7CCE937CE}"/>
    <dgm:cxn modelId="{DF89CD3A-29B3-467D-A652-506DCC261EA2}" srcId="{4D9693F9-4058-4ADB-AAFA-9DB012B09BE2}" destId="{6B402A5E-A810-4A27-A994-005D5C3B883A}" srcOrd="3" destOrd="0" parTransId="{13EBD107-4735-4D0C-81CA-16C59F3741E5}" sibTransId="{F17208BB-B467-4131-B935-433AD1DA5E2B}"/>
    <dgm:cxn modelId="{F2939569-5856-4FEF-B062-665E24476A08}" type="presOf" srcId="{8683CB6A-C5AC-4C1C-B453-53063C4C4A19}" destId="{ADA44027-5D22-41E7-B4FF-826817DE3571}" srcOrd="0" destOrd="0" presId="urn:microsoft.com/office/officeart/2005/8/layout/hProcess9"/>
    <dgm:cxn modelId="{D999A905-A65D-455F-A7DE-D670140A21F8}" type="presOf" srcId="{6B402A5E-A810-4A27-A994-005D5C3B883A}" destId="{33833625-A454-4F1F-8A20-69065FA0568E}" srcOrd="0" destOrd="0" presId="urn:microsoft.com/office/officeart/2005/8/layout/hProcess9"/>
    <dgm:cxn modelId="{8B337A00-AD98-4B6C-8B50-AE048CC1C5A0}" type="presOf" srcId="{4D9693F9-4058-4ADB-AAFA-9DB012B09BE2}" destId="{B5D62614-A626-4774-B771-50D4F2970802}" srcOrd="0" destOrd="0" presId="urn:microsoft.com/office/officeart/2005/8/layout/hProcess9"/>
    <dgm:cxn modelId="{CF18EFBE-A4CE-4BC4-BE67-6B64A43EFA16}" type="presOf" srcId="{ADD1A288-B37D-47E0-8AD6-EE74592B69B0}" destId="{4CF686EB-501F-4B2E-A067-6C383BF49162}" srcOrd="0" destOrd="0" presId="urn:microsoft.com/office/officeart/2005/8/layout/hProcess9"/>
    <dgm:cxn modelId="{BF617FBD-2D64-4036-BEC3-652200CCD1F7}" type="presParOf" srcId="{B5D62614-A626-4774-B771-50D4F2970802}" destId="{539A8146-16F1-44EB-9D87-DD0281382E45}" srcOrd="0" destOrd="0" presId="urn:microsoft.com/office/officeart/2005/8/layout/hProcess9"/>
    <dgm:cxn modelId="{451E1CFA-7E14-4C15-BAC6-8FD6842AA0A9}" type="presParOf" srcId="{B5D62614-A626-4774-B771-50D4F2970802}" destId="{B86A9454-6290-4650-BB3E-CF434CE56D4A}" srcOrd="1" destOrd="0" presId="urn:microsoft.com/office/officeart/2005/8/layout/hProcess9"/>
    <dgm:cxn modelId="{540C504A-12DE-4F4F-A377-1167B17676DF}" type="presParOf" srcId="{B86A9454-6290-4650-BB3E-CF434CE56D4A}" destId="{3B5991BA-9D89-478F-8F32-4808E4D1572B}" srcOrd="0" destOrd="0" presId="urn:microsoft.com/office/officeart/2005/8/layout/hProcess9"/>
    <dgm:cxn modelId="{B1CF8B4A-570B-45B2-BBEC-39C4EF6F0B36}" type="presParOf" srcId="{B86A9454-6290-4650-BB3E-CF434CE56D4A}" destId="{DBB1374C-0D60-4C0A-AA48-1C53B36CC37D}" srcOrd="1" destOrd="0" presId="urn:microsoft.com/office/officeart/2005/8/layout/hProcess9"/>
    <dgm:cxn modelId="{5CD29408-8649-464D-AB15-D3000369C347}" type="presParOf" srcId="{B86A9454-6290-4650-BB3E-CF434CE56D4A}" destId="{ADA44027-5D22-41E7-B4FF-826817DE3571}" srcOrd="2" destOrd="0" presId="urn:microsoft.com/office/officeart/2005/8/layout/hProcess9"/>
    <dgm:cxn modelId="{079582A5-9DBF-4A1E-B792-178D6AC9A675}" type="presParOf" srcId="{B86A9454-6290-4650-BB3E-CF434CE56D4A}" destId="{ABF10648-6B36-4204-B5BB-B9221B0EECD1}" srcOrd="3" destOrd="0" presId="urn:microsoft.com/office/officeart/2005/8/layout/hProcess9"/>
    <dgm:cxn modelId="{42D4F872-8A7C-4203-8FCF-FD585DEEB0F6}" type="presParOf" srcId="{B86A9454-6290-4650-BB3E-CF434CE56D4A}" destId="{4CF686EB-501F-4B2E-A067-6C383BF49162}" srcOrd="4" destOrd="0" presId="urn:microsoft.com/office/officeart/2005/8/layout/hProcess9"/>
    <dgm:cxn modelId="{3765BF4A-5CAE-46BD-87C9-5265BBE033DC}" type="presParOf" srcId="{B86A9454-6290-4650-BB3E-CF434CE56D4A}" destId="{402EA521-0CC3-4A69-8082-30DD24B95EB2}" srcOrd="5" destOrd="0" presId="urn:microsoft.com/office/officeart/2005/8/layout/hProcess9"/>
    <dgm:cxn modelId="{83021ED9-49C4-4089-8781-6300F72F378B}" type="presParOf" srcId="{B86A9454-6290-4650-BB3E-CF434CE56D4A}" destId="{33833625-A454-4F1F-8A20-69065FA0568E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0043C2-7C6A-4E84-92A9-A6CF381B05DC}">
      <dsp:nvSpPr>
        <dsp:cNvPr id="0" name=""/>
        <dsp:cNvSpPr/>
      </dsp:nvSpPr>
      <dsp:spPr>
        <a:xfrm rot="10800000">
          <a:off x="1522707" y="1164"/>
          <a:ext cx="4916970" cy="113689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1337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Trail takes the 20 second clear count </a:t>
          </a:r>
          <a:r>
            <a:rPr lang="en-US" sz="2200" kern="1200" dirty="0" smtClean="0"/>
            <a:t>to crosses the midline</a:t>
          </a:r>
          <a:r>
            <a:rPr lang="en-US" sz="2200" kern="1200" dirty="0"/>
            <a:t>.</a:t>
          </a:r>
        </a:p>
      </dsp:txBody>
      <dsp:txXfrm rot="10800000">
        <a:off x="1806929" y="1164"/>
        <a:ext cx="4632748" cy="1136890"/>
      </dsp:txXfrm>
    </dsp:sp>
    <dsp:sp modelId="{7426ED19-E041-4C60-8093-81A20F1343CA}">
      <dsp:nvSpPr>
        <dsp:cNvPr id="0" name=""/>
        <dsp:cNvSpPr/>
      </dsp:nvSpPr>
      <dsp:spPr>
        <a:xfrm>
          <a:off x="954262" y="1164"/>
          <a:ext cx="1136890" cy="113689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4DA3FB-DC11-457F-B1FB-9CE6F242C91D}">
      <dsp:nvSpPr>
        <dsp:cNvPr id="0" name=""/>
        <dsp:cNvSpPr/>
      </dsp:nvSpPr>
      <dsp:spPr>
        <a:xfrm rot="10800000">
          <a:off x="1522707" y="1477425"/>
          <a:ext cx="4916970" cy="113689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1337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Lead takes the 10 second </a:t>
          </a:r>
          <a:r>
            <a:rPr lang="en-US" sz="2200" kern="1200" dirty="0" smtClean="0"/>
            <a:t>count once possession is established on the offensive side of the midline.</a:t>
          </a:r>
          <a:endParaRPr lang="en-US" sz="2200" kern="1200" dirty="0"/>
        </a:p>
      </dsp:txBody>
      <dsp:txXfrm rot="10800000">
        <a:off x="1806929" y="1477425"/>
        <a:ext cx="4632748" cy="1136890"/>
      </dsp:txXfrm>
    </dsp:sp>
    <dsp:sp modelId="{17151E5D-11F1-49B9-A356-FE03AB65509E}">
      <dsp:nvSpPr>
        <dsp:cNvPr id="0" name=""/>
        <dsp:cNvSpPr/>
      </dsp:nvSpPr>
      <dsp:spPr>
        <a:xfrm>
          <a:off x="954262" y="1477425"/>
          <a:ext cx="1136890" cy="113689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684D5D-C9D7-4EFC-B4A8-93A3E699E37B}">
      <dsp:nvSpPr>
        <dsp:cNvPr id="0" name=""/>
        <dsp:cNvSpPr/>
      </dsp:nvSpPr>
      <dsp:spPr>
        <a:xfrm rot="10800000">
          <a:off x="1522707" y="2953686"/>
          <a:ext cx="4916970" cy="113689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1337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Both Official signal "in the box" by raising hand and pointing to the ground</a:t>
          </a:r>
          <a:r>
            <a:rPr lang="en-US" sz="2200" kern="1200" dirty="0" smtClean="0"/>
            <a:t>. Counts are over.</a:t>
          </a:r>
          <a:endParaRPr lang="en-US" sz="2200" kern="1200" dirty="0"/>
        </a:p>
      </dsp:txBody>
      <dsp:txXfrm rot="10800000">
        <a:off x="1806929" y="2953686"/>
        <a:ext cx="4632748" cy="1136890"/>
      </dsp:txXfrm>
    </dsp:sp>
    <dsp:sp modelId="{519FC47F-E17F-4117-950A-D815109A9D8F}">
      <dsp:nvSpPr>
        <dsp:cNvPr id="0" name=""/>
        <dsp:cNvSpPr/>
      </dsp:nvSpPr>
      <dsp:spPr>
        <a:xfrm>
          <a:off x="954262" y="2953686"/>
          <a:ext cx="1136890" cy="1136890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37519E-DF02-412F-AAE9-F80E34135F09}">
      <dsp:nvSpPr>
        <dsp:cNvPr id="0" name=""/>
        <dsp:cNvSpPr/>
      </dsp:nvSpPr>
      <dsp:spPr>
        <a:xfrm>
          <a:off x="0" y="1875"/>
          <a:ext cx="9422090" cy="950563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6B3BEB-AB8F-4A0F-A2B2-D9561CDF51F1}">
      <dsp:nvSpPr>
        <dsp:cNvPr id="0" name=""/>
        <dsp:cNvSpPr/>
      </dsp:nvSpPr>
      <dsp:spPr>
        <a:xfrm>
          <a:off x="287545" y="215752"/>
          <a:ext cx="522810" cy="5228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F2CC70-5378-4791-90AD-EEB3DA8DED65}">
      <dsp:nvSpPr>
        <dsp:cNvPr id="0" name=""/>
        <dsp:cNvSpPr/>
      </dsp:nvSpPr>
      <dsp:spPr>
        <a:xfrm>
          <a:off x="1097901" y="1875"/>
          <a:ext cx="8324188" cy="9505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601" tIns="100601" rIns="100601" bIns="100601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Both officials must pay constant attention to their positioning and responsibilities.  ("On official/Off official)</a:t>
          </a:r>
        </a:p>
      </dsp:txBody>
      <dsp:txXfrm>
        <a:off x="1097901" y="1875"/>
        <a:ext cx="8324188" cy="950563"/>
      </dsp:txXfrm>
    </dsp:sp>
    <dsp:sp modelId="{CB7282A2-AE8C-4062-A635-72DDDD95D587}">
      <dsp:nvSpPr>
        <dsp:cNvPr id="0" name=""/>
        <dsp:cNvSpPr/>
      </dsp:nvSpPr>
      <dsp:spPr>
        <a:xfrm>
          <a:off x="0" y="1190080"/>
          <a:ext cx="9422090" cy="950563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419EE8-C1A2-4A17-9498-51728087AB4A}">
      <dsp:nvSpPr>
        <dsp:cNvPr id="0" name=""/>
        <dsp:cNvSpPr/>
      </dsp:nvSpPr>
      <dsp:spPr>
        <a:xfrm>
          <a:off x="287545" y="1403957"/>
          <a:ext cx="522810" cy="5228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A23CE3-1B2B-4C6E-9373-26323EF5DACC}">
      <dsp:nvSpPr>
        <dsp:cNvPr id="0" name=""/>
        <dsp:cNvSpPr/>
      </dsp:nvSpPr>
      <dsp:spPr>
        <a:xfrm>
          <a:off x="1097901" y="1190080"/>
          <a:ext cx="8324188" cy="9505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601" tIns="100601" rIns="100601" bIns="100601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Keep your eyes on the field and players.</a:t>
          </a:r>
        </a:p>
      </dsp:txBody>
      <dsp:txXfrm>
        <a:off x="1097901" y="1190080"/>
        <a:ext cx="8324188" cy="950563"/>
      </dsp:txXfrm>
    </dsp:sp>
    <dsp:sp modelId="{82D34831-3E71-4D1B-AA7E-BE3AEDCBCDE4}">
      <dsp:nvSpPr>
        <dsp:cNvPr id="0" name=""/>
        <dsp:cNvSpPr/>
      </dsp:nvSpPr>
      <dsp:spPr>
        <a:xfrm>
          <a:off x="0" y="2378285"/>
          <a:ext cx="9422090" cy="950563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C44344-15B8-4487-BAAB-D845A30A073B}">
      <dsp:nvSpPr>
        <dsp:cNvPr id="0" name=""/>
        <dsp:cNvSpPr/>
      </dsp:nvSpPr>
      <dsp:spPr>
        <a:xfrm>
          <a:off x="287545" y="2592162"/>
          <a:ext cx="522810" cy="5228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349DAD-2ECB-4B1D-9E13-D9463DBB296C}">
      <dsp:nvSpPr>
        <dsp:cNvPr id="0" name=""/>
        <dsp:cNvSpPr/>
      </dsp:nvSpPr>
      <dsp:spPr>
        <a:xfrm>
          <a:off x="1097901" y="2378285"/>
          <a:ext cx="8324188" cy="9505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601" tIns="100601" rIns="100601" bIns="100601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Avoid turning your back to the goal and the field of play</a:t>
          </a:r>
          <a:r>
            <a:rPr lang="en-US" sz="2000" kern="1200" dirty="0" smtClean="0"/>
            <a:t>.</a:t>
          </a:r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Keep the players in front of you. Stay wide!</a:t>
          </a:r>
          <a:r>
            <a:rPr lang="en-US" sz="2000" kern="1200" dirty="0"/>
            <a:t> </a:t>
          </a:r>
        </a:p>
      </dsp:txBody>
      <dsp:txXfrm>
        <a:off x="1097901" y="2378285"/>
        <a:ext cx="8324188" cy="950563"/>
      </dsp:txXfrm>
    </dsp:sp>
    <dsp:sp modelId="{D09092B7-F3B2-49C3-9648-A7D81CB091D0}">
      <dsp:nvSpPr>
        <dsp:cNvPr id="0" name=""/>
        <dsp:cNvSpPr/>
      </dsp:nvSpPr>
      <dsp:spPr>
        <a:xfrm>
          <a:off x="0" y="3566490"/>
          <a:ext cx="9422090" cy="950563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F6EF41-3ACD-4D25-B930-DDAF2FBCC2B0}">
      <dsp:nvSpPr>
        <dsp:cNvPr id="0" name=""/>
        <dsp:cNvSpPr/>
      </dsp:nvSpPr>
      <dsp:spPr>
        <a:xfrm>
          <a:off x="287545" y="3780367"/>
          <a:ext cx="522810" cy="52281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F1AA03-1F85-42F4-A736-274E393D1DF8}">
      <dsp:nvSpPr>
        <dsp:cNvPr id="0" name=""/>
        <dsp:cNvSpPr/>
      </dsp:nvSpPr>
      <dsp:spPr>
        <a:xfrm>
          <a:off x="1097901" y="3566490"/>
          <a:ext cx="8324188" cy="9505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601" tIns="100601" rIns="100601" bIns="100601" numCol="1" spcCol="1270" anchor="ctr" anchorCtr="0">
          <a:noAutofit/>
        </a:bodyPr>
        <a:lstStyle/>
        <a:p>
          <a:pPr lvl="0" algn="l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>
              <a:latin typeface="+mn-lt"/>
            </a:rPr>
            <a:t>Awareness of on and off ball responsibilities.  </a:t>
          </a:r>
          <a:endParaRPr lang="en-US" sz="2000" b="0" kern="1200" dirty="0" smtClean="0">
            <a:latin typeface="+mn-lt"/>
          </a:endParaRPr>
        </a:p>
        <a:p>
          <a:pPr lvl="0" algn="l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>
              <a:latin typeface="+mn-lt"/>
            </a:rPr>
            <a:t>Do </a:t>
          </a:r>
          <a:r>
            <a:rPr lang="en-US" sz="2000" b="0" kern="1200" dirty="0">
              <a:latin typeface="+mn-lt"/>
            </a:rPr>
            <a:t>not get caught ball watching.</a:t>
          </a:r>
        </a:p>
      </dsp:txBody>
      <dsp:txXfrm>
        <a:off x="1097901" y="3566490"/>
        <a:ext cx="8324188" cy="9505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9A8146-16F1-44EB-9D87-DD0281382E45}">
      <dsp:nvSpPr>
        <dsp:cNvPr id="0" name=""/>
        <dsp:cNvSpPr/>
      </dsp:nvSpPr>
      <dsp:spPr>
        <a:xfrm>
          <a:off x="639678" y="0"/>
          <a:ext cx="7249686" cy="4942008"/>
        </a:xfrm>
        <a:prstGeom prst="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5991BA-9D89-478F-8F32-4808E4D1572B}">
      <dsp:nvSpPr>
        <dsp:cNvPr id="0" name=""/>
        <dsp:cNvSpPr/>
      </dsp:nvSpPr>
      <dsp:spPr>
        <a:xfrm>
          <a:off x="2827" y="1397886"/>
          <a:ext cx="1846144" cy="214623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Trail Official </a:t>
          </a:r>
          <a:endParaRPr lang="en-US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eyes down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 </a:t>
          </a:r>
          <a:r>
            <a:rPr lang="en-US" sz="1600" b="1" kern="1200" dirty="0" smtClean="0"/>
            <a:t>ball and feet.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Lead Official help </a:t>
          </a:r>
          <a:r>
            <a:rPr lang="en-US" sz="1600" b="1" kern="1200" dirty="0" smtClean="0"/>
            <a:t>eyes up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technical </a:t>
          </a:r>
          <a:r>
            <a:rPr lang="en-US" sz="1600" b="1" kern="1200" dirty="0" smtClean="0"/>
            <a:t>fouls</a:t>
          </a:r>
          <a:endParaRPr lang="en-US" sz="1600" b="1" kern="1200" dirty="0"/>
        </a:p>
      </dsp:txBody>
      <dsp:txXfrm>
        <a:off x="92948" y="1488007"/>
        <a:ext cx="1665902" cy="1965993"/>
      </dsp:txXfrm>
    </dsp:sp>
    <dsp:sp modelId="{ADA44027-5D22-41E7-B4FF-826817DE3571}">
      <dsp:nvSpPr>
        <dsp:cNvPr id="0" name=""/>
        <dsp:cNvSpPr/>
      </dsp:nvSpPr>
      <dsp:spPr>
        <a:xfrm>
          <a:off x="2156662" y="1397886"/>
          <a:ext cx="1939270" cy="214623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NEW Trail </a:t>
          </a:r>
          <a:r>
            <a:rPr lang="en-US" sz="1600" b="1" kern="1200" dirty="0" smtClean="0"/>
            <a:t>restarts</a:t>
          </a:r>
          <a:r>
            <a:rPr lang="en-US" sz="1600" b="1" kern="1200" dirty="0"/>
            <a:t> play</a:t>
          </a:r>
          <a:r>
            <a:rPr lang="en-US" sz="1600" b="1" kern="1200" dirty="0" smtClean="0"/>
            <a:t>.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NEW </a:t>
          </a:r>
          <a:r>
            <a:rPr lang="en-US" sz="1600" b="1" kern="1200" dirty="0" smtClean="0"/>
            <a:t>Lead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Get </a:t>
          </a:r>
          <a:r>
            <a:rPr lang="en-US" sz="1600" b="1" kern="1200" dirty="0" smtClean="0"/>
            <a:t>in to </a:t>
          </a:r>
          <a:r>
            <a:rPr lang="en-US" sz="1600" b="1" kern="1200" dirty="0" smtClean="0"/>
            <a:t>cover </a:t>
          </a:r>
          <a:r>
            <a:rPr lang="en-US" sz="1600" b="1" kern="1200" dirty="0" smtClean="0"/>
            <a:t>your goal</a:t>
          </a:r>
          <a:endParaRPr lang="en-US" sz="1600" b="1" kern="1200" dirty="0"/>
        </a:p>
      </dsp:txBody>
      <dsp:txXfrm>
        <a:off x="2251329" y="1492553"/>
        <a:ext cx="1749936" cy="1956901"/>
      </dsp:txXfrm>
    </dsp:sp>
    <dsp:sp modelId="{4CF686EB-501F-4B2E-A067-6C383BF49162}">
      <dsp:nvSpPr>
        <dsp:cNvPr id="0" name=""/>
        <dsp:cNvSpPr/>
      </dsp:nvSpPr>
      <dsp:spPr>
        <a:xfrm>
          <a:off x="4403623" y="1363381"/>
          <a:ext cx="1959589" cy="221524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You can never over-communicate </a:t>
          </a:r>
          <a:r>
            <a:rPr lang="en-US" sz="1600" b="1" kern="1200" dirty="0" smtClean="0"/>
            <a:t>an </a:t>
          </a:r>
          <a:r>
            <a:rPr lang="en-US" sz="1600" b="1" kern="1200" dirty="0"/>
            <a:t>over &amp; back situation</a:t>
          </a:r>
          <a:r>
            <a:rPr lang="en-US" sz="1600" b="1" kern="1200" dirty="0" smtClean="0"/>
            <a:t>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“Over and Back”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“Tip! </a:t>
          </a:r>
          <a:r>
            <a:rPr lang="en-US" sz="1600" b="1" kern="1200" dirty="0" err="1" smtClean="0"/>
            <a:t>Tip</a:t>
          </a:r>
          <a:r>
            <a:rPr lang="en-US" sz="1600" b="1" kern="1200" dirty="0" smtClean="0"/>
            <a:t>! Tip!”</a:t>
          </a:r>
          <a:endParaRPr lang="en-US" sz="1600" b="1" kern="1200" dirty="0"/>
        </a:p>
      </dsp:txBody>
      <dsp:txXfrm>
        <a:off x="4499282" y="1459040"/>
        <a:ext cx="1768271" cy="2023927"/>
      </dsp:txXfrm>
    </dsp:sp>
    <dsp:sp modelId="{33833625-A454-4F1F-8A20-69065FA0568E}">
      <dsp:nvSpPr>
        <dsp:cNvPr id="0" name=""/>
        <dsp:cNvSpPr/>
      </dsp:nvSpPr>
      <dsp:spPr>
        <a:xfrm>
          <a:off x="6670903" y="1397886"/>
          <a:ext cx="1855312" cy="214623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No running restarts!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Restart the ball where it was when play was killed.</a:t>
          </a:r>
          <a:endParaRPr lang="en-US" sz="1600" b="1" kern="1200" dirty="0"/>
        </a:p>
      </dsp:txBody>
      <dsp:txXfrm>
        <a:off x="6761472" y="1488455"/>
        <a:ext cx="1674174" cy="19650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C05E1A4-E961-6445-A826-5DB9D44B7F8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EB68FE-2614-CA42-A646-5AD12BEF0AE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0BFB4-5ED5-0945-A110-9CC2134AD699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C765DC-5BF6-874B-84A2-C54CAF70F2B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097891-ACD2-624C-A89A-75A801D2D3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91641C-4456-754F-A6A0-0518F613E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3895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16T01:13:01.92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 16383 0 0,'0'0'-16383'0'0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02-03T23:48:19.37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8EAA0360-1B22-4B0E-8069-93E6F4536AE8}" emma:medium="tactile" emma:mode="ink">
          <msink:context xmlns:msink="http://schemas.microsoft.com/ink/2010/main" type="writingRegion" rotatedBoundingBox="-20506,26515 -20491,26515 -20491,26530 -20506,26530"/>
        </emma:interpretation>
      </emma:emma>
    </inkml:annotationXML>
    <inkml:traceGroup>
      <inkml:annotationXML>
        <emma:emma xmlns:emma="http://www.w3.org/2003/04/emma" version="1.0">
          <emma:interpretation id="{72B5D722-E7A5-4C87-99D6-9F701D15CA37}" emma:medium="tactile" emma:mode="ink">
            <msink:context xmlns:msink="http://schemas.microsoft.com/ink/2010/main" type="paragraph" rotatedBoundingBox="-20506,26515 -20491,26515 -20491,26530 -20506,2653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7A053AF-0B8F-4A82-962C-BB51D1C11414}" emma:medium="tactile" emma:mode="ink">
              <msink:context xmlns:msink="http://schemas.microsoft.com/ink/2010/main" type="line" rotatedBoundingBox="-20506,26515 -20491,26515 -20491,26530 -20506,26530"/>
            </emma:interpretation>
          </emma:emma>
        </inkml:annotationXML>
        <inkml:traceGroup>
          <inkml:annotationXML>
            <emma:emma xmlns:emma="http://www.w3.org/2003/04/emma" version="1.0">
              <emma:interpretation id="{6CFB82D2-6B26-4A6D-97C3-A74D21D895A2}" emma:medium="tactile" emma:mode="ink">
                <msink:context xmlns:msink="http://schemas.microsoft.com/ink/2010/main" type="inkWord" rotatedBoundingBox="-20506,26515 -20491,26515 -20491,26530 -20506,26530"/>
              </emma:interpretation>
              <emma:one-of disjunction-type="recognition" id="oneOf0">
                <emma:interpretation id="interp0" emma:lang="" emma:confidence="0.5">
                  <emma:literal>.</emma:literal>
                </emma:interpretation>
                <emma:interpretation id="interp1" emma:lang="" emma:confidence="0">
                  <emma:literal>,</emma:literal>
                </emma:interpretation>
                <emma:interpretation id="interp2" emma:lang="" emma:confidence="0">
                  <emma:literal>\</emma:literal>
                </emma:interpretation>
                <emma:interpretation id="interp3" emma:lang="" emma:confidence="0">
                  <emma:literal>`</emma:literal>
                </emma:interpretation>
                <emma:interpretation id="interp4" emma:lang="" emma:confidence="0">
                  <emma:literal>'</emma:literal>
                </emma:interpretation>
              </emma:one-of>
            </emma:emma>
          </inkml:annotationXML>
          <inkml:trace contextRef="#ctx0" brushRef="#br0">0 0 0</inkml:trace>
        </inkml:traceGroup>
      </inkml:traceGroup>
    </inkml:traceGroup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02-03T17:54:42.81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35E0FBE7-9992-42B5-9F76-9B1BAF52F17F}" emma:medium="tactile" emma:mode="ink">
          <msink:context xmlns:msink="http://schemas.microsoft.com/ink/2010/main" type="writingRegion" rotatedBoundingBox="19696,4888 19903,4888 19903,4950 19696,4950"/>
        </emma:interpretation>
      </emma:emma>
    </inkml:annotationXML>
    <inkml:traceGroup>
      <inkml:annotationXML>
        <emma:emma xmlns:emma="http://www.w3.org/2003/04/emma" version="1.0">
          <emma:interpretation id="{232D759D-D519-4AA1-8BAE-A39DB7C7B7B7}" emma:medium="tactile" emma:mode="ink">
            <msink:context xmlns:msink="http://schemas.microsoft.com/ink/2010/main" type="paragraph" rotatedBoundingBox="19696,4888 19903,4888 19903,4950 19696,49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DE04E48-F1ED-405F-B24B-C2026FED8DE8}" emma:medium="tactile" emma:mode="ink">
              <msink:context xmlns:msink="http://schemas.microsoft.com/ink/2010/main" type="line" rotatedBoundingBox="19696,4888 19903,4888 19903,4950 19696,4950"/>
            </emma:interpretation>
          </emma:emma>
        </inkml:annotationXML>
        <inkml:traceGroup>
          <inkml:annotationXML>
            <emma:emma xmlns:emma="http://www.w3.org/2003/04/emma" version="1.0">
              <emma:interpretation id="{088EEBB3-B9F1-4EA4-9DF9-EBDB321244D3}" emma:medium="tactile" emma:mode="ink">
                <msink:context xmlns:msink="http://schemas.microsoft.com/ink/2010/main" type="inkWord" rotatedBoundingBox="19696,4888 19711,4888 19711,4903 19696,4903"/>
              </emma:interpretation>
              <emma:one-of disjunction-type="recognition" id="oneOf0">
                <emma:interpretation id="interp0" emma:lang="" emma:confidence="1">
                  <emma:literal/>
                </emma:interpretation>
              </emma:one-of>
            </emma:emma>
          </inkml:annotationXML>
          <inkml:trace contextRef="#ctx0" brushRef="#br0">0 0 0</inkml:trace>
        </inkml:traceGroup>
        <inkml:traceGroup>
          <inkml:annotationXML>
            <emma:emma xmlns:emma="http://www.w3.org/2003/04/emma" version="1.0">
              <emma:interpretation id="{F1E69DA7-E465-4380-BCEF-2B2CCF8A75BB}" emma:medium="tactile" emma:mode="ink">
                <msink:context xmlns:msink="http://schemas.microsoft.com/ink/2010/main" type="inkWord" rotatedBoundingBox="19888,4935 19903,4935 19903,4950 19888,4950"/>
              </emma:interpretation>
              <emma:one-of disjunction-type="recognition" id="oneOf1">
                <emma:interpretation id="interp1" emma:lang="" emma:confidence="0.5">
                  <emma:literal>.</emma:literal>
                </emma:interpretation>
                <emma:interpretation id="interp2" emma:lang="" emma:confidence="0">
                  <emma:literal>,</emma:literal>
                </emma:interpretation>
                <emma:interpretation id="interp3" emma:lang="" emma:confidence="0">
                  <emma:literal>\</emma:literal>
                </emma:interpretation>
                <emma:interpretation id="interp4" emma:lang="" emma:confidence="0">
                  <emma:literal>`</emma:literal>
                </emma:interpretation>
                <emma:interpretation id="interp5" emma:lang="" emma:confidence="0">
                  <emma:literal>'</emma:literal>
                </emma:interpretation>
              </emma:one-of>
            </emma:emma>
          </inkml:annotationXML>
          <inkml:trace contextRef="#ctx0" brushRef="#br0" timeOffset="1309.989">192 47 0</inkml:trace>
        </inkml:traceGroup>
      </inkml:traceGroup>
    </inkml:traceGroup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02-03T17:58:30.091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C5FDAF6E-9C7E-408D-BC6D-69D0C96F2F63}" emma:medium="tactile" emma:mode="ink">
          <msink:context xmlns:msink="http://schemas.microsoft.com/ink/2010/main" type="writingRegion" rotatedBoundingBox="25639,4792 26613,4792 26613,8401 25639,8401"/>
        </emma:interpretation>
      </emma:emma>
    </inkml:annotationXML>
    <inkml:traceGroup>
      <inkml:annotationXML>
        <emma:emma xmlns:emma="http://www.w3.org/2003/04/emma" version="1.0">
          <emma:interpretation id="{011DB8D5-D9AF-4942-A434-35547C7880C4}" emma:medium="tactile" emma:mode="ink">
            <msink:context xmlns:msink="http://schemas.microsoft.com/ink/2010/main" type="paragraph" rotatedBoundingBox="25639,4792 26613,4792 26613,8401 25639,84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85863B8-96F3-4EC3-B363-F47F025109F5}" emma:medium="tactile" emma:mode="ink">
              <msink:context xmlns:msink="http://schemas.microsoft.com/ink/2010/main" type="line" rotatedBoundingBox="25639,4792 26613,4792 26613,8401 25639,8401"/>
            </emma:interpretation>
          </emma:emma>
        </inkml:annotationXML>
        <inkml:traceGroup>
          <inkml:annotationXML>
            <emma:emma xmlns:emma="http://www.w3.org/2003/04/emma" version="1.0">
              <emma:interpretation id="{200CD4F6-8396-4466-A795-3A146C480F49}" emma:medium="tactile" emma:mode="ink">
                <msink:context xmlns:msink="http://schemas.microsoft.com/ink/2010/main" type="inkWord" rotatedBoundingBox="25624,8382 26583,4788 26598,4792 25639,8386"/>
              </emma:interpretation>
              <emma:one-of disjunction-type="recognition" id="oneOf0">
                <emma:interpretation id="interp0" emma:lang="" emma:confidence="0.5">
                  <emma:literal>:</emma:literal>
                </emma:interpretation>
                <emma:interpretation id="interp1" emma:lang="" emma:confidence="0">
                  <emma:literal>;</emma:literal>
                </emma:interpretation>
                <emma:interpretation id="interp2" emma:lang="" emma:confidence="0">
                  <emma:literal>.</emma:literal>
                </emma:interpretation>
                <emma:interpretation id="interp3" emma:lang="" emma:confidence="0">
                  <emma:literal>"</emma:literal>
                </emma:interpretation>
                <emma:interpretation id="interp4" emma:lang="" emma:confidence="0">
                  <emma:literal>,</emma:literal>
                </emma:interpretation>
              </emma:one-of>
            </emma:emma>
          </inkml:annotationXML>
          <inkml:trace contextRef="#ctx0" brushRef="#br0">0 0 0</inkml:trace>
          <inkml:trace contextRef="#ctx0" brushRef="#br0" timeOffset="-2352.1439">959-3594 0</inkml:trace>
        </inkml:traceGroup>
      </inkml:traceGroup>
    </inkml:traceGroup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2-02-03T17:58:29.102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8D9C8785-C3F4-436B-82A7-A9B6D186D1ED}" emma:medium="tactile" emma:mode="ink">
          <msink:context xmlns:msink="http://schemas.microsoft.com/ink/2010/main" type="writingRegion" rotatedBoundingBox="25160,5415 25175,5415 25175,5430 25160,5430"/>
        </emma:interpretation>
      </emma:emma>
    </inkml:annotationXML>
    <inkml:traceGroup>
      <inkml:annotationXML>
        <emma:emma xmlns:emma="http://www.w3.org/2003/04/emma" version="1.0">
          <emma:interpretation id="{F8019452-7DC8-4E14-BD4C-E1ADEC33BE84}" emma:medium="tactile" emma:mode="ink">
            <msink:context xmlns:msink="http://schemas.microsoft.com/ink/2010/main" type="paragraph" rotatedBoundingBox="25160,5415 25175,5415 25175,5430 25160,543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22B4F35-91A8-4907-9AA7-57B361FCE801}" emma:medium="tactile" emma:mode="ink">
              <msink:context xmlns:msink="http://schemas.microsoft.com/ink/2010/main" type="line" rotatedBoundingBox="25160,5415 25175,5415 25175,5430 25160,5430"/>
            </emma:interpretation>
          </emma:emma>
        </inkml:annotationXML>
        <inkml:traceGroup>
          <inkml:annotationXML>
            <emma:emma xmlns:emma="http://www.w3.org/2003/04/emma" version="1.0">
              <emma:interpretation id="{39630765-9374-4890-9AB0-5BCFA27F5091}" emma:medium="tactile" emma:mode="ink">
                <msink:context xmlns:msink="http://schemas.microsoft.com/ink/2010/main" type="inkWord" rotatedBoundingBox="25160,5415 25175,5415 25175,5430 25160,5430"/>
              </emma:interpretation>
              <emma:one-of disjunction-type="recognition" id="oneOf0">
                <emma:interpretation id="interp0" emma:lang="" emma:confidence="0.5">
                  <emma:literal>.</emma:literal>
                </emma:interpretation>
                <emma:interpretation id="interp1" emma:lang="" emma:confidence="0">
                  <emma:literal>,</emma:literal>
                </emma:interpretation>
                <emma:interpretation id="interp2" emma:lang="" emma:confidence="0">
                  <emma:literal>\</emma:literal>
                </emma:interpretation>
                <emma:interpretation id="interp3" emma:lang="" emma:confidence="0">
                  <emma:literal>`</emma:literal>
                </emma:interpretation>
                <emma:interpretation id="interp4" emma:lang="" emma:confidence="0">
                  <emma:literal>'</emma:literal>
                </emma:interpretation>
              </emma:one-of>
            </emma:emma>
          </inkml:annotationXML>
          <inkml:trace contextRef="#ctx0" brushRef="#br0">0 0 0</inkml:trace>
        </inkml:traceGroup>
      </inkml:traceGroup>
    </inkml:traceGroup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C4D2A-BF24-48AB-A764-C36D1288B3EC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B6CF3-BEE5-4B94-91BF-B83C8C129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5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In the </a:t>
            </a:r>
            <a:r>
              <a:rPr lang="en-US" sz="1800" b="1" i="1" dirty="0">
                <a:solidFill>
                  <a:srgbClr val="003E7E"/>
                </a:solidFill>
                <a:effectLst/>
                <a:latin typeface="Montserrat" panose="00000500000000000000" pitchFamily="2" charset="0"/>
              </a:rPr>
              <a:t>Two-Person Mechanics</a:t>
            </a:r>
            <a:r>
              <a:rPr lang="en-US" sz="1800" b="0" i="0" dirty="0">
                <a:solidFill>
                  <a:srgbClr val="003E7E"/>
                </a:solidFill>
                <a:effectLst/>
                <a:latin typeface="Montserrat" panose="00000500000000000000" pitchFamily="2" charset="0"/>
              </a:rPr>
              <a:t> 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lesson learn proper movement and mechanics needed to be in the correct position to make the call, administer penalties and support their partners in a two-person game.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B6CF3-BEE5-4B94-91BF-B83C8C129F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81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265" indent="-342265"/>
            <a:r>
              <a:rPr lang="en-US" sz="1200" dirty="0">
                <a:latin typeface="Acumin Pro Condensed"/>
                <a:cs typeface="Helvetica"/>
              </a:rPr>
              <a:t>Responsible for watching the shooter/passer for potential late hits after a shot/pass. </a:t>
            </a:r>
            <a:endParaRPr lang="en-US" dirty="0"/>
          </a:p>
          <a:p>
            <a:pPr marL="342265" indent="-342265"/>
            <a:endParaRPr lang="en-US" sz="1200" dirty="0">
              <a:latin typeface="Acumin Pro Condensed"/>
              <a:cs typeface="Helvetica"/>
            </a:endParaRPr>
          </a:p>
          <a:p>
            <a:pPr marL="342265" indent="-342265"/>
            <a:r>
              <a:rPr lang="en-US" sz="1200" dirty="0">
                <a:latin typeface="Acumin Pro Condensed"/>
                <a:cs typeface="Helvetica"/>
              </a:rPr>
              <a:t>Moves towards the goal if the Lead official goes closer to the end line to cover a play. </a:t>
            </a:r>
          </a:p>
          <a:p>
            <a:pPr marL="342265" indent="-342265"/>
            <a:endParaRPr lang="en-US" sz="1200" dirty="0">
              <a:latin typeface="Acumin Pro Condensed"/>
              <a:cs typeface="Helvetica"/>
            </a:endParaRPr>
          </a:p>
          <a:p>
            <a:pPr marL="342265" indent="-342265"/>
            <a:r>
              <a:rPr lang="en-US" sz="1200" dirty="0">
                <a:latin typeface="Acumin Pro Condensed"/>
                <a:cs typeface="Helvetica"/>
              </a:rPr>
              <a:t> Helps with crease violations on a tight play. </a:t>
            </a:r>
            <a:endParaRPr lang="en-US" sz="1200" dirty="0"/>
          </a:p>
          <a:p>
            <a:pPr marL="342265" indent="-342265"/>
            <a:endParaRPr lang="en-US" sz="1200" dirty="0">
              <a:latin typeface="Acumin Pro Condensed"/>
              <a:cs typeface="Helvetica"/>
            </a:endParaRPr>
          </a:p>
          <a:p>
            <a:pPr marL="342265" indent="-342265"/>
            <a:r>
              <a:rPr lang="en-US" sz="1200" dirty="0">
                <a:latin typeface="Acumin Pro Condensed"/>
                <a:cs typeface="Helvetica"/>
              </a:rPr>
              <a:t> Does not signal the goal unless absolutely necessary.</a:t>
            </a:r>
            <a:endParaRPr lang="en-US" sz="1200" dirty="0"/>
          </a:p>
          <a:p>
            <a:pPr marL="342265" indent="-342265"/>
            <a:endParaRPr lang="en-US" sz="1200" dirty="0">
              <a:latin typeface="Acumin Pro Condensed"/>
              <a:cs typeface="Helvetica"/>
            </a:endParaRPr>
          </a:p>
          <a:p>
            <a:pPr marL="342265" indent="-342265"/>
            <a:r>
              <a:rPr lang="en-US" sz="1200" dirty="0">
                <a:latin typeface="Acumin Pro Condensed"/>
                <a:cs typeface="Helvetica"/>
              </a:rPr>
              <a:t> Ready to move towards the center line for Over and Back violations.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B6CF3-BEE5-4B94-91BF-B83C8C129F7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43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315" lvl="1" indent="-285115">
              <a:buFont typeface="Arial" panose="05000000000000000000" pitchFamily="2" charset="2"/>
              <a:buChar char="–"/>
            </a:pPr>
            <a:r>
              <a:rPr lang="en-US" sz="1200" dirty="0">
                <a:latin typeface="Acumin Pro Condensed"/>
                <a:cs typeface="Helvetica"/>
              </a:rPr>
              <a:t>Sound your whistle and signal “dead ball” with one hand over your</a:t>
            </a:r>
            <a:r>
              <a:rPr lang="en-US" dirty="0">
                <a:latin typeface="Acumin Pro Condensed"/>
                <a:cs typeface="Helvetica"/>
              </a:rPr>
              <a:t> head</a:t>
            </a:r>
            <a:endParaRPr lang="en-US" sz="1200" dirty="0"/>
          </a:p>
          <a:p>
            <a:pPr marL="742315" lvl="1" indent="-285115">
              <a:buFont typeface="Arial" panose="05000000000000000000" pitchFamily="2" charset="2"/>
              <a:buChar char="–"/>
            </a:pPr>
            <a:endParaRPr lang="en-US" sz="1200" dirty="0">
              <a:latin typeface="Acumin Pro Condensed"/>
              <a:cs typeface="Helvetica"/>
            </a:endParaRPr>
          </a:p>
          <a:p>
            <a:pPr marL="742315" lvl="1" indent="-285115">
              <a:buFont typeface="Arial" panose="05000000000000000000" pitchFamily="2" charset="2"/>
              <a:buChar char="–"/>
            </a:pPr>
            <a:r>
              <a:rPr lang="en-US" sz="1200" dirty="0">
                <a:latin typeface="Acumin Pro Condensed"/>
                <a:cs typeface="Helvetica"/>
              </a:rPr>
              <a:t>If a player stepped on the sideline or end line, give a sweeping point to the boundary line to indicate that the player stepped out. </a:t>
            </a:r>
          </a:p>
          <a:p>
            <a:pPr marL="742315" lvl="1" indent="-285115">
              <a:buFont typeface="Arial" panose="05000000000000000000" pitchFamily="2" charset="2"/>
              <a:buChar char="–"/>
            </a:pPr>
            <a:endParaRPr lang="en-US" sz="1200" dirty="0">
              <a:latin typeface="Acumin Pro Condensed"/>
              <a:cs typeface="Helvetica"/>
            </a:endParaRPr>
          </a:p>
          <a:p>
            <a:pPr marL="742315" lvl="1" indent="-285115">
              <a:buFont typeface="Arial" panose="05000000000000000000" pitchFamily="2" charset="2"/>
              <a:buChar char="–"/>
            </a:pPr>
            <a:r>
              <a:rPr lang="en-US" sz="1200" dirty="0">
                <a:latin typeface="Acumin Pro Condensed"/>
                <a:cs typeface="Helvetica"/>
              </a:rPr>
              <a:t>Signal the direction of the play by pointing in the direction play will be going and calling the color of the team that now has possession, example “Blue ball” ! </a:t>
            </a:r>
          </a:p>
          <a:p>
            <a:r>
              <a:rPr lang="en-US" dirty="0">
                <a:cs typeface="Calibri"/>
              </a:rPr>
              <a:t>add video examples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B6CF3-BEE5-4B94-91BF-B83C8C129F7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7526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265" indent="-342265"/>
            <a:r>
              <a:rPr lang="en-US" sz="1800" dirty="0">
                <a:latin typeface="Acumin Pro Condensed"/>
                <a:cs typeface="Helvetica"/>
              </a:rPr>
              <a:t>Where the ball will be restarted on the sideline determines who will restart   </a:t>
            </a:r>
          </a:p>
          <a:p>
            <a:pPr marL="342265" indent="-342265"/>
            <a:endParaRPr lang="en-US" dirty="0">
              <a:latin typeface="Acumin Pro Condensed"/>
              <a:cs typeface="Helvetica"/>
            </a:endParaRPr>
          </a:p>
          <a:p>
            <a:pPr marL="742315" lvl="1" indent="-285115">
              <a:buFont typeface="Arial" panose="05000000000000000000" pitchFamily="2" charset="2"/>
              <a:buChar char="–"/>
            </a:pPr>
            <a:r>
              <a:rPr lang="en-US" sz="1800" dirty="0">
                <a:latin typeface="Acumin Pro Condensed"/>
                <a:cs typeface="Helvetica"/>
              </a:rPr>
              <a:t> LEAD starts play on the sideline closest. </a:t>
            </a:r>
          </a:p>
          <a:p>
            <a:pPr marL="742315" lvl="1" indent="-285115">
              <a:buFont typeface="Arial" panose="05000000000000000000" pitchFamily="2" charset="2"/>
              <a:buChar char="–"/>
            </a:pPr>
            <a:endParaRPr lang="en-US" dirty="0">
              <a:latin typeface="Acumin Pro Condensed"/>
              <a:cs typeface="Helvetica"/>
            </a:endParaRPr>
          </a:p>
          <a:p>
            <a:pPr marL="742315" lvl="1" indent="-285115">
              <a:buFont typeface="Arial" panose="05000000000000000000" pitchFamily="2" charset="2"/>
              <a:buChar char="–"/>
            </a:pPr>
            <a:r>
              <a:rPr lang="en-US" sz="1800" dirty="0">
                <a:latin typeface="Acumin Pro Condensed"/>
                <a:cs typeface="Helvetica"/>
              </a:rPr>
              <a:t> TRAIL starts play on the sideline closest </a:t>
            </a:r>
          </a:p>
          <a:p>
            <a:pPr marL="1142365" lvl="2" indent="-227965">
              <a:buFont typeface="Arial" panose="05000000000000000000" pitchFamily="2" charset="2"/>
              <a:buChar char="•"/>
            </a:pPr>
            <a:r>
              <a:rPr lang="en-US" sz="1800" dirty="0">
                <a:latin typeface="Acumin Pro Condensed"/>
                <a:cs typeface="Helvetica"/>
              </a:rPr>
              <a:t>EXCEPT for transition deep sideline clear restarts, the new Trail restarts play to allow for the new Lead to get ahead of the play. </a:t>
            </a:r>
          </a:p>
          <a:p>
            <a:pPr marL="914400" lvl="2" indent="0">
              <a:buNone/>
            </a:pPr>
            <a:r>
              <a:rPr lang="en-US" sz="1800" dirty="0">
                <a:latin typeface="Acumin Pro Condensed"/>
                <a:cs typeface="Helvetica"/>
              </a:rPr>
              <a:t>    The New Lead can help with a smooth restart by signaling </a:t>
            </a:r>
            <a:r>
              <a:rPr lang="en-US" dirty="0" err="1">
                <a:latin typeface="Acumin Pro Condensed"/>
                <a:cs typeface="Helvetica"/>
              </a:rPr>
              <a:t>whenthe</a:t>
            </a:r>
            <a:r>
              <a:rPr lang="en-US" sz="1800" dirty="0">
                <a:latin typeface="Acumin Pro Condensed"/>
                <a:cs typeface="Helvetica"/>
              </a:rPr>
              <a:t> ball is ready for play by pointing. </a:t>
            </a:r>
            <a:endParaRPr lang="en-US" sz="1800" dirty="0"/>
          </a:p>
          <a:p>
            <a:pPr marL="914400" lvl="2" indent="0">
              <a:buNone/>
            </a:pPr>
            <a:endParaRPr lang="en-US" sz="1800" dirty="0"/>
          </a:p>
          <a:p>
            <a:pPr marL="914400" lvl="2" indent="0">
              <a:buNone/>
            </a:pPr>
            <a:r>
              <a:rPr lang="en-US" sz="1800" dirty="0">
                <a:latin typeface="Acumin Pro Condensed"/>
                <a:cs typeface="Helvetica"/>
              </a:rPr>
              <a:t>Substitution box restart-5 yards out</a:t>
            </a:r>
            <a:endParaRPr lang="en-US" sz="1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B6CF3-BEE5-4B94-91BF-B83C8C129F7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8442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Responsibilities of each person in transition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Discussion regarding the importance of Anticipation and Hustle to stay in position and be ready for the next play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B6CF3-BEE5-4B94-91BF-B83C8C129F7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2456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265" indent="-342265"/>
            <a:r>
              <a:rPr lang="en-US" dirty="0"/>
              <a:t>Where the ball will be restarted on the sideline determines who will restart   </a:t>
            </a:r>
          </a:p>
          <a:p>
            <a:pPr marL="342265" indent="-342265"/>
            <a:endParaRPr lang="en-US" dirty="0"/>
          </a:p>
          <a:p>
            <a:pPr marL="742315" lvl="1" indent="-285115">
              <a:buFont typeface="Arial,Sans-Serif"/>
              <a:buChar char="•"/>
            </a:pPr>
            <a:r>
              <a:rPr lang="en-US" dirty="0"/>
              <a:t> LEAD starts play on the sideline closest. </a:t>
            </a:r>
          </a:p>
          <a:p>
            <a:pPr marL="742315" lvl="1" indent="-285115">
              <a:buFont typeface="Arial,Sans-Serif"/>
              <a:buChar char="•"/>
            </a:pPr>
            <a:endParaRPr lang="en-US" dirty="0"/>
          </a:p>
          <a:p>
            <a:pPr marL="742315" lvl="1" indent="-285115">
              <a:buFont typeface="Arial,Sans-Serif"/>
              <a:buChar char="•"/>
            </a:pPr>
            <a:r>
              <a:rPr lang="en-US" dirty="0"/>
              <a:t> TRAIL starts play on the sideline closest </a:t>
            </a:r>
          </a:p>
          <a:p>
            <a:pPr marL="1142365" lvl="2" indent="-227965">
              <a:buFont typeface="Arial,Sans-Serif"/>
              <a:buChar char="•"/>
            </a:pPr>
            <a:r>
              <a:rPr lang="en-US" dirty="0"/>
              <a:t>EXCEPT for transition deep sideline clear restarts, the new Trail restarts play to allow for the new Lead to get ahead of the play. </a:t>
            </a:r>
          </a:p>
          <a:p>
            <a:pPr lvl="2"/>
            <a:r>
              <a:rPr lang="en-US" dirty="0"/>
              <a:t>    The New Lead can help with a smooth restart by signaling </a:t>
            </a:r>
            <a:r>
              <a:rPr lang="en-US" dirty="0" err="1"/>
              <a:t>whenthe</a:t>
            </a:r>
            <a:r>
              <a:rPr lang="en-US" dirty="0"/>
              <a:t> ball is ready for play by pointing. 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Substitution box restart-5 yards out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Own</a:t>
            </a:r>
            <a:r>
              <a:rPr lang="en-US" dirty="0">
                <a:cs typeface="Calibri"/>
              </a:rPr>
              <a:t> your RESTART</a:t>
            </a:r>
            <a:endParaRPr lang="en-US">
              <a:cs typeface="Calibri"/>
            </a:endParaRPr>
          </a:p>
          <a:p>
            <a:pPr lvl="2"/>
            <a:endParaRPr lang="en-US" dirty="0">
              <a:cs typeface="Calibri"/>
            </a:endParaRPr>
          </a:p>
          <a:p>
            <a:pPr lvl="2"/>
            <a:r>
              <a:rPr lang="en-US" dirty="0">
                <a:cs typeface="Calibri"/>
              </a:rPr>
              <a:t>Create variety of restart examples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B6CF3-BEE5-4B94-91BF-B83C8C129F7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6409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265" indent="-342265"/>
            <a:r>
              <a:rPr lang="en-US" dirty="0"/>
              <a:t>Where the ball will be restarted on the sideline determines who will restart   </a:t>
            </a:r>
          </a:p>
          <a:p>
            <a:pPr marL="342265" indent="-342265"/>
            <a:endParaRPr lang="en-US" dirty="0"/>
          </a:p>
          <a:p>
            <a:pPr marL="742315" lvl="1" indent="-285115">
              <a:buFont typeface="Arial,Sans-Serif"/>
              <a:buChar char="•"/>
            </a:pPr>
            <a:r>
              <a:rPr lang="en-US" dirty="0"/>
              <a:t> LEAD starts play on the sideline closest. </a:t>
            </a:r>
          </a:p>
          <a:p>
            <a:pPr marL="742315" lvl="1" indent="-285115">
              <a:buFont typeface="Arial,Sans-Serif"/>
              <a:buChar char="•"/>
            </a:pPr>
            <a:endParaRPr lang="en-US" dirty="0"/>
          </a:p>
          <a:p>
            <a:pPr marL="742315" lvl="1" indent="-285115">
              <a:buFont typeface="Arial,Sans-Serif"/>
              <a:buChar char="•"/>
            </a:pPr>
            <a:r>
              <a:rPr lang="en-US" dirty="0"/>
              <a:t> TRAIL starts play on the sideline closest </a:t>
            </a:r>
          </a:p>
          <a:p>
            <a:pPr marL="1142365" lvl="2" indent="-227965">
              <a:buFont typeface="Arial,Sans-Serif"/>
              <a:buChar char="•"/>
            </a:pPr>
            <a:r>
              <a:rPr lang="en-US" dirty="0"/>
              <a:t>EXCEPT for transition deep sideline clear restarts, the new Trail restarts play to allow for the new Lead to get ahead of the play. </a:t>
            </a:r>
          </a:p>
          <a:p>
            <a:pPr lvl="2"/>
            <a:r>
              <a:rPr lang="en-US" dirty="0"/>
              <a:t>    The New Lead can help with a smooth restart by signaling </a:t>
            </a:r>
            <a:r>
              <a:rPr lang="en-US" dirty="0" smtClean="0"/>
              <a:t>when the</a:t>
            </a:r>
            <a:r>
              <a:rPr lang="en-US" dirty="0"/>
              <a:t> ball is ready for play by pointing. 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Substitution box restart-5 yards out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Own</a:t>
            </a:r>
            <a:r>
              <a:rPr lang="en-US" dirty="0">
                <a:cs typeface="Calibri"/>
              </a:rPr>
              <a:t> your RESTART</a:t>
            </a:r>
          </a:p>
          <a:p>
            <a:pPr lvl="2"/>
            <a:endParaRPr lang="en-US" dirty="0">
              <a:cs typeface="Calibri"/>
            </a:endParaRPr>
          </a:p>
          <a:p>
            <a:pPr lvl="2"/>
            <a:r>
              <a:rPr lang="en-US" dirty="0">
                <a:cs typeface="Calibri"/>
              </a:rPr>
              <a:t>Create variety of restart examples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B6CF3-BEE5-4B94-91BF-B83C8C129F7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1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265" indent="-342265"/>
            <a:r>
              <a:rPr lang="en-US" dirty="0"/>
              <a:t>Where the ball will be restarted on the sideline determines who will restart   </a:t>
            </a:r>
          </a:p>
          <a:p>
            <a:pPr marL="342265" indent="-342265"/>
            <a:endParaRPr lang="en-US" dirty="0"/>
          </a:p>
          <a:p>
            <a:pPr marL="742315" lvl="1" indent="-285115">
              <a:buFont typeface="Arial,Sans-Serif"/>
              <a:buChar char="•"/>
            </a:pPr>
            <a:r>
              <a:rPr lang="en-US" dirty="0"/>
              <a:t> LEAD starts play on the sideline closest. </a:t>
            </a:r>
          </a:p>
          <a:p>
            <a:pPr marL="742315" lvl="1" indent="-285115">
              <a:buFont typeface="Arial,Sans-Serif"/>
              <a:buChar char="•"/>
            </a:pPr>
            <a:endParaRPr lang="en-US" dirty="0"/>
          </a:p>
          <a:p>
            <a:pPr marL="742315" lvl="1" indent="-285115">
              <a:buFont typeface="Arial,Sans-Serif"/>
              <a:buChar char="•"/>
            </a:pPr>
            <a:r>
              <a:rPr lang="en-US" dirty="0"/>
              <a:t> TRAIL starts play on the sideline closest </a:t>
            </a:r>
          </a:p>
          <a:p>
            <a:pPr marL="1142365" lvl="2" indent="-227965">
              <a:buFont typeface="Arial,Sans-Serif"/>
              <a:buChar char="•"/>
            </a:pPr>
            <a:r>
              <a:rPr lang="en-US" dirty="0"/>
              <a:t>EXCEPT for transition deep sideline clear restarts, the new Trail restarts play to allow for the new Lead to get ahead of the play. </a:t>
            </a:r>
          </a:p>
          <a:p>
            <a:pPr lvl="2"/>
            <a:r>
              <a:rPr lang="en-US" dirty="0"/>
              <a:t>    The New Lead can help with a smooth restart by signaling </a:t>
            </a:r>
            <a:r>
              <a:rPr lang="en-US" dirty="0" smtClean="0"/>
              <a:t>when the</a:t>
            </a:r>
            <a:r>
              <a:rPr lang="en-US" dirty="0"/>
              <a:t> ball is ready for play by pointing. 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Substitution box restart-5 yards out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Own</a:t>
            </a:r>
            <a:r>
              <a:rPr lang="en-US" dirty="0">
                <a:cs typeface="Calibri"/>
              </a:rPr>
              <a:t> your RESTART</a:t>
            </a:r>
          </a:p>
          <a:p>
            <a:pPr lvl="2"/>
            <a:endParaRPr lang="en-US" dirty="0">
              <a:cs typeface="Calibri"/>
            </a:endParaRPr>
          </a:p>
          <a:p>
            <a:pPr lvl="2"/>
            <a:r>
              <a:rPr lang="en-US" dirty="0">
                <a:cs typeface="Calibri"/>
              </a:rPr>
              <a:t>Create variety of restart examples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B6CF3-BEE5-4B94-91BF-B83C8C129F7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270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265" indent="-342265"/>
            <a:r>
              <a:rPr lang="en-US" dirty="0"/>
              <a:t>Where the ball will be restarted on the sideline determines who will restart   </a:t>
            </a:r>
          </a:p>
          <a:p>
            <a:pPr marL="342265" indent="-342265"/>
            <a:endParaRPr lang="en-US" dirty="0"/>
          </a:p>
          <a:p>
            <a:pPr marL="742315" lvl="1" indent="-285115">
              <a:buFont typeface="Arial,Sans-Serif"/>
              <a:buChar char="•"/>
            </a:pPr>
            <a:r>
              <a:rPr lang="en-US" dirty="0"/>
              <a:t> LEAD starts play on the sideline closest. </a:t>
            </a:r>
          </a:p>
          <a:p>
            <a:pPr marL="742315" lvl="1" indent="-285115">
              <a:buFont typeface="Arial,Sans-Serif"/>
              <a:buChar char="•"/>
            </a:pPr>
            <a:endParaRPr lang="en-US" dirty="0"/>
          </a:p>
          <a:p>
            <a:pPr marL="742315" lvl="1" indent="-285115">
              <a:buFont typeface="Arial,Sans-Serif"/>
              <a:buChar char="•"/>
            </a:pPr>
            <a:r>
              <a:rPr lang="en-US" dirty="0"/>
              <a:t> TRAIL starts play on the sideline closest </a:t>
            </a:r>
          </a:p>
          <a:p>
            <a:pPr marL="1142365" lvl="2" indent="-227965">
              <a:buFont typeface="Arial,Sans-Serif"/>
              <a:buChar char="•"/>
            </a:pPr>
            <a:r>
              <a:rPr lang="en-US" dirty="0"/>
              <a:t>EXCEPT for transition deep sideline clear restarts, the new Trail restarts play to allow for the new Lead to get ahead of the play. </a:t>
            </a:r>
          </a:p>
          <a:p>
            <a:pPr lvl="2"/>
            <a:r>
              <a:rPr lang="en-US" dirty="0"/>
              <a:t>    The New Lead can help with a smooth restart by signaling </a:t>
            </a:r>
            <a:r>
              <a:rPr lang="en-US" dirty="0" err="1"/>
              <a:t>whenthe</a:t>
            </a:r>
            <a:r>
              <a:rPr lang="en-US" dirty="0"/>
              <a:t> ball is ready for play by pointing. 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Substitution box restart-5 yards out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Own</a:t>
            </a:r>
            <a:r>
              <a:rPr lang="en-US" dirty="0">
                <a:cs typeface="Calibri"/>
              </a:rPr>
              <a:t> your RESTART</a:t>
            </a:r>
            <a:endParaRPr lang="en-US">
              <a:cs typeface="Calibri"/>
            </a:endParaRPr>
          </a:p>
          <a:p>
            <a:pPr lvl="2"/>
            <a:endParaRPr lang="en-US" dirty="0">
              <a:cs typeface="Calibri"/>
            </a:endParaRPr>
          </a:p>
          <a:p>
            <a:pPr lvl="2"/>
            <a:r>
              <a:rPr lang="en-US" dirty="0">
                <a:cs typeface="Calibri"/>
              </a:rPr>
              <a:t>Create variety of restart examples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B6CF3-BEE5-4B94-91BF-B83C8C129F7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6327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265" indent="-342265"/>
            <a:r>
              <a:rPr lang="en-US" sz="1800" dirty="0">
                <a:latin typeface="Acumin Pro Condensed"/>
                <a:cs typeface="Helvetica"/>
              </a:rPr>
              <a:t>The Trail Official is usually in the best position to make this call.</a:t>
            </a:r>
            <a:endParaRPr lang="en-US" dirty="0"/>
          </a:p>
          <a:p>
            <a:pPr marL="342265" indent="-342265"/>
            <a:endParaRPr lang="en-US" sz="1800" dirty="0">
              <a:latin typeface="Acumin Pro Condensed"/>
              <a:cs typeface="Helvetica"/>
            </a:endParaRPr>
          </a:p>
          <a:p>
            <a:pPr marL="342265" indent="-342265"/>
            <a:r>
              <a:rPr lang="en-US" sz="1800" dirty="0">
                <a:latin typeface="Acumin Pro Condensed"/>
                <a:cs typeface="Helvetica"/>
              </a:rPr>
              <a:t>It's best for the NEW Trail to restart play.*</a:t>
            </a:r>
          </a:p>
          <a:p>
            <a:pPr marL="342265" indent="-342265"/>
            <a:endParaRPr lang="en-US" sz="1800" dirty="0">
              <a:latin typeface="Acumin Pro Condensed"/>
              <a:cs typeface="Helvetica"/>
            </a:endParaRPr>
          </a:p>
          <a:p>
            <a:pPr marL="342265" indent="-342265"/>
            <a:r>
              <a:rPr lang="en-US" sz="1800" dirty="0">
                <a:latin typeface="Acumin Pro Condensed"/>
                <a:cs typeface="Helvetica"/>
              </a:rPr>
              <a:t>You can never over-communicate as it relates to team’s getting a touch into the attack box or assessing a potential over &amp; back situation.</a:t>
            </a:r>
          </a:p>
          <a:p>
            <a:pPr marL="342265" indent="-342265"/>
            <a:endParaRPr lang="en-US" sz="1800" dirty="0">
              <a:latin typeface="Acumin Pro Condensed"/>
              <a:cs typeface="Helvetica"/>
            </a:endParaRPr>
          </a:p>
          <a:p>
            <a:pPr marL="342265" indent="-342265"/>
            <a:r>
              <a:rPr lang="en-US" sz="1800" dirty="0">
                <a:latin typeface="Acumin Pro Condensed"/>
                <a:cs typeface="Helvetica"/>
              </a:rPr>
              <a:t>Don’t allow for an unfair advantage on a restart. </a:t>
            </a:r>
          </a:p>
          <a:p>
            <a:pPr marL="742315" lvl="1" indent="-285115"/>
            <a:r>
              <a:rPr lang="en-US" sz="1800" dirty="0">
                <a:latin typeface="Acumin Pro Condensed"/>
                <a:cs typeface="Helvetica"/>
              </a:rPr>
              <a:t>If the ball squirts forward during a play-on and if you have to whistle the play dead, then bring the ball back to midfield for the restart. </a:t>
            </a:r>
            <a:endParaRPr lang="en-US" sz="1800" dirty="0"/>
          </a:p>
          <a:p>
            <a:pPr>
              <a:defRPr/>
            </a:pPr>
            <a:endParaRPr lang="en-US" dirty="0">
              <a:cs typeface="Calibri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Calibri"/>
              </a:rPr>
              <a:t>Activity: Discuss different restart options and locations</a:t>
            </a:r>
            <a:endParaRPr lang="en-US" dirty="0"/>
          </a:p>
          <a:p>
            <a:r>
              <a:rPr lang="en-US" dirty="0">
                <a:cs typeface="Calibri"/>
              </a:rPr>
              <a:t>Review: AR/Situation Rule 4 : Rule 4 :14 Art 3 rules and when this is a violation and when it is not</a:t>
            </a:r>
          </a:p>
          <a:p>
            <a:r>
              <a:rPr lang="en-US" dirty="0">
                <a:cs typeface="Calibri"/>
              </a:rPr>
              <a:t> Find videos for discussion (next slide)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B6CF3-BEE5-4B94-91BF-B83C8C129F7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4529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/>
              <a:t>Note: </a:t>
            </a:r>
            <a:r>
              <a:rPr lang="en-US" i="0"/>
              <a:t>The faceoff official works to stay out of the developing play.  If stuck, do not make the situation more dangerous by moving.</a:t>
            </a:r>
            <a:r>
              <a:rPr lang="en-US" i="0" baseline="0"/>
              <a:t> A</a:t>
            </a:r>
            <a:r>
              <a:rPr lang="en-US" i="0"/>
              <a:t>llow play to move past you and then hustle to position.</a:t>
            </a:r>
          </a:p>
          <a:p>
            <a:endParaRPr lang="en-US" i="1"/>
          </a:p>
          <a:p>
            <a:pPr marL="0" indent="0">
              <a:buNone/>
            </a:pPr>
            <a:r>
              <a:rPr lang="en-US" b="1"/>
              <a:t>Note: </a:t>
            </a:r>
            <a:r>
              <a:rPr lang="en-US" i="0"/>
              <a:t>A good discussion in a pre-game is when to reface and when to award via alternate possession; also review when a faceoff is considered to be over according to the rules.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7D1E4B-58D7-44FD-A4D4-DE5F1E9C6C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939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B6CF3-BEE5-4B94-91BF-B83C8C129F7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0364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265" indent="-342265"/>
            <a:r>
              <a:rPr lang="en-US" sz="1800" dirty="0">
                <a:latin typeface="Acumin Pro Condensed"/>
                <a:cs typeface="Helvetica"/>
              </a:rPr>
              <a:t>The Lead official has the primary responsibility for calling crease violations but the Trail may help.</a:t>
            </a:r>
            <a:endParaRPr lang="en-US" sz="1800" dirty="0"/>
          </a:p>
          <a:p>
            <a:pPr marL="342265" indent="-342265"/>
            <a:endParaRPr lang="en-US" sz="1800" dirty="0">
              <a:latin typeface="Acumin Pro Condensed"/>
              <a:cs typeface="Helvetica"/>
            </a:endParaRPr>
          </a:p>
          <a:p>
            <a:pPr marL="342265" indent="-342265"/>
            <a:r>
              <a:rPr lang="en-US" sz="1800" dirty="0">
                <a:latin typeface="Acumin Pro Condensed"/>
                <a:cs typeface="Helvetica"/>
              </a:rPr>
              <a:t>If there is a crease violation by the offense, such as running or diving into the crease, </a:t>
            </a:r>
          </a:p>
          <a:p>
            <a:pPr marL="742315" lvl="1" indent="-285115"/>
            <a:r>
              <a:rPr lang="en-US" sz="1800" dirty="0">
                <a:latin typeface="Acumin Pro Condensed"/>
                <a:cs typeface="Helvetica"/>
              </a:rPr>
              <a:t>The lead official will blow the whistle to stop play </a:t>
            </a:r>
            <a:endParaRPr lang="en-US" sz="1800" dirty="0"/>
          </a:p>
          <a:p>
            <a:pPr marL="742315" lvl="1" indent="-285115"/>
            <a:r>
              <a:rPr lang="en-US" sz="1800" dirty="0">
                <a:latin typeface="Acumin Pro Condensed"/>
                <a:cs typeface="Helvetica"/>
              </a:rPr>
              <a:t>Point to the crease area where the violation occurred </a:t>
            </a:r>
            <a:endParaRPr lang="en-US" sz="1800" dirty="0"/>
          </a:p>
          <a:p>
            <a:pPr marL="742315" lvl="1" indent="-285115"/>
            <a:r>
              <a:rPr lang="en-US" sz="1800" dirty="0">
                <a:latin typeface="Acumin Pro Condensed"/>
                <a:cs typeface="Helvetica"/>
              </a:rPr>
              <a:t>Get the ball ready for a restart.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B6CF3-BEE5-4B94-91BF-B83C8C129F7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0864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Calibri"/>
              </a:rPr>
              <a:t>Discuss big penalties or multiple penalties</a:t>
            </a:r>
          </a:p>
          <a:p>
            <a:pPr marL="342265" indent="-342265">
              <a:buFont typeface="Wingdings,Sans-Serif" panose="05000000000000000000" pitchFamily="2" charset="2"/>
            </a:pPr>
            <a:r>
              <a:rPr lang="en-US" sz="1200" dirty="0">
                <a:latin typeface="Acumin Pro Condensed"/>
                <a:cs typeface="Helvetica"/>
              </a:rPr>
              <a:t>The Trail official will report the penalties. "CNOTE"</a:t>
            </a:r>
          </a:p>
          <a:p>
            <a:pPr marL="342265" indent="-342265">
              <a:buFont typeface="Wingdings,Sans-Serif" panose="05000000000000000000" pitchFamily="2" charset="2"/>
            </a:pPr>
            <a:endParaRPr lang="en-US" sz="1200" dirty="0">
              <a:latin typeface="Acumin Pro Condensed"/>
              <a:cs typeface="Helvetica"/>
            </a:endParaRPr>
          </a:p>
          <a:p>
            <a:pPr marL="342265" indent="-342265">
              <a:buFont typeface="Wingdings,Sans-Serif" panose="05000000000000000000" pitchFamily="2" charset="2"/>
            </a:pPr>
            <a:r>
              <a:rPr lang="en-US" sz="1200" dirty="0">
                <a:latin typeface="Acumin Pro Condensed"/>
                <a:cs typeface="Helvetica"/>
              </a:rPr>
              <a:t>The Lead official should be getting the ball ready to start play after the reporting official is in position.</a:t>
            </a:r>
            <a:endParaRPr lang="en-US" sz="1200" dirty="0"/>
          </a:p>
          <a:p>
            <a:pPr marL="342265" indent="-342265">
              <a:buFont typeface="Wingdings,Sans-Serif" panose="05000000000000000000" pitchFamily="2" charset="2"/>
            </a:pPr>
            <a:endParaRPr lang="en-US" sz="1200" dirty="0">
              <a:latin typeface="Acumin Pro Condensed"/>
              <a:cs typeface="Helvetica"/>
            </a:endParaRPr>
          </a:p>
          <a:p>
            <a:pPr marL="342265" indent="-342265">
              <a:buFont typeface="Wingdings,Sans-Serif" panose="05000000000000000000" pitchFamily="2" charset="2"/>
            </a:pPr>
            <a:r>
              <a:rPr lang="en-US" sz="1200" dirty="0">
                <a:latin typeface="Acumin Pro Condensed"/>
                <a:cs typeface="Helvetica"/>
              </a:rPr>
              <a:t>Some penalties may require officials to come together for a brief conference.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B6CF3-BEE5-4B94-91BF-B83C8C129F7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258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B6CF3-BEE5-4B94-91BF-B83C8C129F7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43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Faceoff Official:</a:t>
            </a:r>
          </a:p>
          <a:p>
            <a:pPr marL="640080" lvl="1" indent="-174625">
              <a:buFont typeface="Arial" panose="020B0604020202020204" pitchFamily="34" charset="0"/>
              <a:buChar char="•"/>
            </a:pPr>
            <a:r>
              <a:rPr lang="en-US" dirty="0"/>
              <a:t>Holds onto the ball and looks to Wing for ready signal</a:t>
            </a:r>
            <a:endParaRPr lang="en-US" dirty="0">
              <a:cs typeface="Calibri"/>
            </a:endParaRPr>
          </a:p>
          <a:p>
            <a:pPr marL="640080" lvl="1" indent="-174625">
              <a:buFont typeface="Arial" panose="020B0604020202020204" pitchFamily="34" charset="0"/>
              <a:buChar char="•"/>
            </a:pPr>
            <a:r>
              <a:rPr lang="en-US" dirty="0"/>
              <a:t>Gives “down” command</a:t>
            </a:r>
            <a:endParaRPr lang="en-US" dirty="0">
              <a:cs typeface="Calibri"/>
            </a:endParaRPr>
          </a:p>
          <a:p>
            <a:pPr marL="640080" lvl="1" indent="-174625">
              <a:buFont typeface="Arial" panose="020B0604020202020204" pitchFamily="34" charset="0"/>
              <a:buChar char="•"/>
            </a:pPr>
            <a:r>
              <a:rPr lang="en-US" dirty="0"/>
              <a:t>Adjusts the players’ bodies and crosses until satisfied</a:t>
            </a:r>
            <a:endParaRPr lang="en-US" dirty="0">
              <a:cs typeface="Calibri"/>
            </a:endParaRPr>
          </a:p>
          <a:p>
            <a:pPr marL="640080" lvl="1" indent="-174625">
              <a:buFont typeface="Arial" panose="020B0604020202020204" pitchFamily="34" charset="0"/>
              <a:buChar char="•"/>
            </a:pPr>
            <a:r>
              <a:rPr lang="en-US" dirty="0"/>
              <a:t>Gives “set” command with hand on the crosses</a:t>
            </a:r>
            <a:endParaRPr lang="en-US" dirty="0">
              <a:cs typeface="Calibri"/>
            </a:endParaRPr>
          </a:p>
          <a:p>
            <a:pPr marL="640080" lvl="1" indent="-174625">
              <a:buFont typeface="Arial" panose="020B0604020202020204" pitchFamily="34" charset="0"/>
              <a:buChar char="•"/>
            </a:pPr>
            <a:r>
              <a:rPr lang="en-US" dirty="0"/>
              <a:t>Backs away and sounds whistle while focused on the faceoff</a:t>
            </a:r>
            <a:endParaRPr lang="en-US" dirty="0">
              <a:cs typeface="Calibri"/>
            </a:endParaRP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b="1" dirty="0"/>
              <a:t>Wing Official:</a:t>
            </a:r>
            <a:endParaRPr lang="en-US" b="1" dirty="0">
              <a:cs typeface="Calibri"/>
            </a:endParaRPr>
          </a:p>
          <a:p>
            <a:pPr marL="640080" lvl="1" indent="-174625">
              <a:buFont typeface="Arial" panose="020B0604020202020204" pitchFamily="34" charset="0"/>
              <a:buChar char="•"/>
            </a:pPr>
            <a:r>
              <a:rPr lang="en-US" dirty="0"/>
              <a:t>Take position roughly 5 yards into the field at end of wing line</a:t>
            </a:r>
            <a:endParaRPr lang="en-US" dirty="0">
              <a:cs typeface="Calibri"/>
            </a:endParaRPr>
          </a:p>
          <a:p>
            <a:pPr marL="640080" lvl="1" indent="-174625">
              <a:buFont typeface="Arial" panose="020B0604020202020204" pitchFamily="34" charset="0"/>
              <a:buChar char="•"/>
            </a:pPr>
            <a:r>
              <a:rPr lang="en-US" dirty="0"/>
              <a:t>Alerts partner of any man-down situations</a:t>
            </a:r>
            <a:endParaRPr lang="en-US" dirty="0">
              <a:cs typeface="Calibri"/>
            </a:endParaRPr>
          </a:p>
          <a:p>
            <a:pPr marL="640080" lvl="1" indent="-174625">
              <a:buFont typeface="Arial" panose="020B0604020202020204" pitchFamily="34" charset="0"/>
              <a:buChar char="•"/>
            </a:pPr>
            <a:r>
              <a:rPr lang="en-US" dirty="0"/>
              <a:t>Signals ready when field is set</a:t>
            </a:r>
            <a:endParaRPr lang="en-US" dirty="0">
              <a:cs typeface="Calibri"/>
            </a:endParaRPr>
          </a:p>
          <a:p>
            <a:pPr marL="640080" lvl="1" indent="-174625">
              <a:buFont typeface="Arial" panose="020B0604020202020204" pitchFamily="34" charset="0"/>
              <a:buChar char="•"/>
            </a:pPr>
            <a:r>
              <a:rPr lang="en-US" dirty="0"/>
              <a:t>Watches for wing midfielders leaving early and interference/holding</a:t>
            </a:r>
            <a:endParaRPr lang="en-US" dirty="0">
              <a:cs typeface="Calibri"/>
            </a:endParaRPr>
          </a:p>
          <a:p>
            <a:endParaRPr lang="en-US" dirty="0"/>
          </a:p>
          <a:p>
            <a:r>
              <a:rPr lang="en-US" b="1" dirty="0"/>
              <a:t>Note: </a:t>
            </a:r>
            <a:r>
              <a:rPr lang="en-US" i="0" dirty="0"/>
              <a:t>The Trail official has the initial count after possession,</a:t>
            </a:r>
            <a:r>
              <a:rPr lang="en-US" dirty="0"/>
              <a:t> </a:t>
            </a:r>
            <a:r>
              <a:rPr lang="en-US" i="0" dirty="0"/>
              <a:t> This allows the Lead official to get to the goal without worrying about the count.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7D1E4B-58D7-44FD-A4D4-DE5F1E9C6C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935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/>
              <a:t>Note: </a:t>
            </a:r>
            <a:r>
              <a:rPr lang="en-US" i="0"/>
              <a:t>The faceoff official works to stay out of the developing play.  If stuck, do not make the situation more dangerous by moving.</a:t>
            </a:r>
            <a:r>
              <a:rPr lang="en-US" i="0" baseline="0"/>
              <a:t> A</a:t>
            </a:r>
            <a:r>
              <a:rPr lang="en-US" i="0"/>
              <a:t>llow play to move past you and then hustle to position.</a:t>
            </a:r>
          </a:p>
          <a:p>
            <a:endParaRPr lang="en-US" i="1"/>
          </a:p>
          <a:p>
            <a:pPr marL="0" indent="0">
              <a:buNone/>
            </a:pPr>
            <a:r>
              <a:rPr lang="en-US" b="1"/>
              <a:t>Note: </a:t>
            </a:r>
            <a:r>
              <a:rPr lang="en-US" i="0"/>
              <a:t>A good discussion in a pre-game is when to reface and when to award via alternate possession; also review when a faceoff is considered to be over according to the rules.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7D1E4B-58D7-44FD-A4D4-DE5F1E9C6C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938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Discussion: Importance of the On official and Official regarding SAFETY calls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Discussion regarding how to determine who is on or off official off face off.: Ques on the field as determined where play moves.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B6CF3-BEE5-4B94-91BF-B83C8C129F7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937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Lead Official:</a:t>
            </a:r>
            <a:endParaRPr lang="en-US" dirty="0"/>
          </a:p>
          <a:p>
            <a:pPr marL="640559" lvl="1" indent="-174698">
              <a:buFont typeface="Arial" panose="020B0604020202020204" pitchFamily="34" charset="0"/>
              <a:buChar char="•"/>
            </a:pPr>
            <a:r>
              <a:rPr lang="en-US" dirty="0"/>
              <a:t>Goal is primary responsibility</a:t>
            </a:r>
          </a:p>
          <a:p>
            <a:pPr marL="640559" lvl="1" indent="-174698">
              <a:buFont typeface="Arial" panose="020B0604020202020204" pitchFamily="34" charset="0"/>
              <a:buChar char="•"/>
            </a:pPr>
            <a:r>
              <a:rPr lang="en-US" dirty="0"/>
              <a:t>Positioned roughly a step or two above or below GLE</a:t>
            </a:r>
          </a:p>
          <a:p>
            <a:pPr marL="640559" lvl="1" indent="-174698">
              <a:buFont typeface="Arial" panose="020B0604020202020204" pitchFamily="34" charset="0"/>
              <a:buChar char="•"/>
            </a:pPr>
            <a:r>
              <a:rPr lang="en-US" dirty="0"/>
              <a:t>Covers the end line on contested plays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Trail Official:</a:t>
            </a:r>
          </a:p>
          <a:p>
            <a:pPr marL="640559" lvl="1" indent="-174698">
              <a:buFont typeface="Arial" panose="020B0604020202020204" pitchFamily="34" charset="0"/>
              <a:buChar char="•"/>
            </a:pPr>
            <a:r>
              <a:rPr lang="en-US" dirty="0"/>
              <a:t>Watches the shooter for late hits</a:t>
            </a:r>
          </a:p>
          <a:p>
            <a:pPr marL="640559" lvl="1" indent="-174698">
              <a:buFont typeface="Arial" panose="020B0604020202020204" pitchFamily="34" charset="0"/>
              <a:buChar char="•"/>
            </a:pPr>
            <a:r>
              <a:rPr lang="en-US" dirty="0"/>
              <a:t>Moves toward the goal if the Lead official moves to the end line</a:t>
            </a:r>
          </a:p>
          <a:p>
            <a:pPr marL="640559" lvl="1" indent="-174698">
              <a:buFont typeface="Arial" panose="020B0604020202020204" pitchFamily="34" charset="0"/>
              <a:buChar char="•"/>
            </a:pPr>
            <a:r>
              <a:rPr lang="en-US" dirty="0"/>
              <a:t>Can assist with crease violations on a tight play </a:t>
            </a:r>
          </a:p>
          <a:p>
            <a:pPr marL="640559" lvl="1" indent="-174698">
              <a:buFont typeface="Arial" panose="020B0604020202020204" pitchFamily="34" charset="0"/>
              <a:buChar char="•"/>
            </a:pPr>
            <a:r>
              <a:rPr lang="en-US" dirty="0"/>
              <a:t>Watches for contested substitutions</a:t>
            </a:r>
          </a:p>
          <a:p>
            <a:pPr marL="640559" lvl="1" indent="-174698">
              <a:buFont typeface="Arial" panose="020B0604020202020204" pitchFamily="34" charset="0"/>
              <a:buChar char="•"/>
            </a:pPr>
            <a:r>
              <a:rPr lang="en-US" dirty="0"/>
              <a:t>Makes the over and back call if necessary</a:t>
            </a:r>
          </a:p>
          <a:p>
            <a:pPr marL="640559" lvl="1" indent="-174698">
              <a:buFont typeface="Arial" panose="020B0604020202020204" pitchFamily="34" charset="0"/>
              <a:buChar char="•"/>
            </a:pPr>
            <a:r>
              <a:rPr lang="en-US" dirty="0"/>
              <a:t>Covers the far goal</a:t>
            </a:r>
          </a:p>
          <a:p>
            <a:pPr lvl="1"/>
            <a:endParaRPr lang="en-US" dirty="0"/>
          </a:p>
          <a:p>
            <a:r>
              <a:rPr lang="en-US" b="1" dirty="0"/>
              <a:t>Note: </a:t>
            </a:r>
            <a:r>
              <a:rPr lang="en-US" i="0" dirty="0"/>
              <a:t>The pre-game should be clear on each responsibility, but the most important is that the Trail official watches the shooter on every </a:t>
            </a:r>
            <a:r>
              <a:rPr lang="en-US" i="0"/>
              <a:t>shot.</a:t>
            </a:r>
          </a:p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7D1E4B-58D7-44FD-A4D4-DE5F1E9C6C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029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265" indent="-342265"/>
            <a:r>
              <a:rPr lang="en-US" sz="1800" dirty="0">
                <a:latin typeface="Acumin Pro Condensed"/>
                <a:cs typeface="Helvetica"/>
              </a:rPr>
              <a:t>The shaded areas of the diagram indicate the officials’ areas of responsibility for watching the on-ball action in a settled offensive situation. </a:t>
            </a:r>
            <a:endParaRPr lang="en-US" sz="1800" dirty="0"/>
          </a:p>
          <a:p>
            <a:pPr marL="342265" indent="-342265"/>
            <a:endParaRPr lang="en-US" sz="1800" dirty="0">
              <a:latin typeface="Acumin Pro Condensed"/>
              <a:cs typeface="Helvetica"/>
            </a:endParaRPr>
          </a:p>
          <a:p>
            <a:pPr marL="342265" indent="-342265"/>
            <a:r>
              <a:rPr lang="en-US" sz="1800" dirty="0">
                <a:latin typeface="Acumin Pro Condensed"/>
                <a:cs typeface="Helvetica"/>
              </a:rPr>
              <a:t>Responsible for calling fouls </a:t>
            </a:r>
          </a:p>
          <a:p>
            <a:pPr marL="742315" lvl="1" indent="-285115"/>
            <a:r>
              <a:rPr lang="en-US" sz="1800" dirty="0">
                <a:latin typeface="Acumin Pro Condensed"/>
                <a:cs typeface="Helvetica"/>
              </a:rPr>
              <a:t>Defensive fouls against the player in possession</a:t>
            </a:r>
            <a:endParaRPr lang="en-US" sz="1800" dirty="0"/>
          </a:p>
          <a:p>
            <a:pPr marL="1142365" lvl="2" indent="-227965"/>
            <a:r>
              <a:rPr lang="en-US" sz="1800" dirty="0">
                <a:latin typeface="Acumin Pro Condensed"/>
                <a:cs typeface="Helvetica"/>
              </a:rPr>
              <a:t>Illegal Holding, Slash, Trip, illegal body check</a:t>
            </a:r>
          </a:p>
          <a:p>
            <a:pPr marL="742315" lvl="1" indent="-285115"/>
            <a:r>
              <a:rPr lang="en-US" sz="1800" dirty="0">
                <a:latin typeface="Acumin Pro Condensed"/>
                <a:cs typeface="Helvetica"/>
              </a:rPr>
              <a:t>Offensive fouls against the defense such as </a:t>
            </a:r>
            <a:endParaRPr lang="en-US" sz="1800" dirty="0"/>
          </a:p>
          <a:p>
            <a:pPr marL="1142365" lvl="2" indent="-227965"/>
            <a:r>
              <a:rPr lang="en-US" sz="1800" dirty="0">
                <a:latin typeface="Acumin Pro Condensed"/>
                <a:cs typeface="Helvetica"/>
              </a:rPr>
              <a:t>warding, illegal screens, holding defenseman's cross  </a:t>
            </a:r>
            <a:endParaRPr lang="en-US" sz="1800" dirty="0"/>
          </a:p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7D1E4B-58D7-44FD-A4D4-DE5F1E9C6C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876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265" indent="-342265"/>
            <a:r>
              <a:rPr lang="en-US" sz="1200" dirty="0">
                <a:latin typeface="Acumin Pro Condensed"/>
                <a:cs typeface="Helvetica"/>
              </a:rPr>
              <a:t>Primary responsibilities are to cover the goal, crease and end line.  </a:t>
            </a:r>
          </a:p>
          <a:p>
            <a:pPr marL="342265" indent="-342265"/>
            <a:endParaRPr lang="en-US" sz="1200" dirty="0"/>
          </a:p>
          <a:p>
            <a:pPr marL="342265" indent="-342265"/>
            <a:r>
              <a:rPr lang="en-US" sz="1200" dirty="0">
                <a:latin typeface="Acumin Pro Condensed"/>
                <a:cs typeface="Helvetica"/>
              </a:rPr>
              <a:t>Can move off GLE if there is a contested play behind the goal. </a:t>
            </a:r>
            <a:endParaRPr lang="en-US" sz="1200" dirty="0"/>
          </a:p>
          <a:p>
            <a:pPr marL="342265" indent="-342265"/>
            <a:r>
              <a:rPr lang="en-US" sz="1200" dirty="0">
                <a:latin typeface="Acumin Pro Condensed"/>
                <a:cs typeface="Helvetica"/>
              </a:rPr>
              <a:t>Should be as close to the crease as play will allow without allowing players to get behind him.  </a:t>
            </a:r>
            <a:endParaRPr lang="en-US" sz="1200" dirty="0"/>
          </a:p>
          <a:p>
            <a:pPr marL="342265" indent="-342265"/>
            <a:r>
              <a:rPr lang="en-US" sz="1200" dirty="0">
                <a:latin typeface="Acumin Pro Condensed"/>
                <a:cs typeface="Helvetica"/>
              </a:rPr>
              <a:t>Should be in position to call a close play near the crease. </a:t>
            </a:r>
            <a:endParaRPr lang="en-US" sz="1200" dirty="0"/>
          </a:p>
          <a:p>
            <a:pPr marL="342265" indent="-342265"/>
            <a:r>
              <a:rPr lang="en-US" sz="1200" dirty="0">
                <a:latin typeface="Acumin Pro Condensed"/>
                <a:cs typeface="Helvetica"/>
              </a:rPr>
              <a:t>End line responsibility on any shot &amp; chase contested shots to the </a:t>
            </a:r>
            <a:r>
              <a:rPr lang="en-US" sz="1200" dirty="0" err="1">
                <a:latin typeface="Acumin Pro Condensed"/>
                <a:cs typeface="Helvetica"/>
              </a:rPr>
              <a:t>endline</a:t>
            </a:r>
            <a:r>
              <a:rPr lang="en-US" sz="1200" dirty="0">
                <a:latin typeface="Acumin Pro Condensed"/>
                <a:cs typeface="Helvetica"/>
              </a:rPr>
              <a:t>.</a:t>
            </a:r>
          </a:p>
          <a:p>
            <a:pPr marL="342265" indent="-342265"/>
            <a:r>
              <a:rPr lang="en-US" sz="1200" dirty="0">
                <a:latin typeface="Acumin Pro Condensed"/>
                <a:cs typeface="Helvetica"/>
              </a:rPr>
              <a:t>Ready to help with Over &amp; Back situations, "YES/NO" and to hustle to the mid-line to restart play if there is an O&amp;B violation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B6CF3-BEE5-4B94-91BF-B83C8C129F7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8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7064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556C7CD2-9AAF-6B49-ABDE-2450210A15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37186" y="752167"/>
            <a:ext cx="9517627" cy="535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12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EED0D07D-3451-224A-A6EE-CD4426839D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566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ox and whisker chart&#10;&#10;Description automatically generated">
            <a:extLst>
              <a:ext uri="{FF2B5EF4-FFF2-40B4-BE49-F238E27FC236}">
                <a16:creationId xmlns:a16="http://schemas.microsoft.com/office/drawing/2014/main" id="{830DA10A-0992-BD47-81A8-1960A25022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666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Header/Ful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9404"/>
            <a:ext cx="10972800" cy="614361"/>
          </a:xfrm>
        </p:spPr>
        <p:txBody>
          <a:bodyPr/>
          <a:lstStyle>
            <a:lvl1pPr>
              <a:defRPr>
                <a:solidFill>
                  <a:srgbClr val="003E7E"/>
                </a:solidFill>
              </a:defRPr>
            </a:lvl1pPr>
          </a:lstStyle>
          <a:p>
            <a:r>
              <a:rPr lang="en-US"/>
              <a:t>Topic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78795"/>
            <a:ext cx="10972800" cy="5091805"/>
          </a:xfrm>
        </p:spPr>
        <p:txBody>
          <a:bodyPr/>
          <a:lstStyle>
            <a:lvl1pPr marL="457165" indent="-457165">
              <a:buFont typeface="Wingdings" panose="05000000000000000000" pitchFamily="2" charset="2"/>
              <a:buChar char="§"/>
              <a:defRPr>
                <a:solidFill>
                  <a:srgbClr val="00073B"/>
                </a:solidFill>
              </a:defRPr>
            </a:lvl1pPr>
            <a:lvl2pPr>
              <a:defRPr>
                <a:solidFill>
                  <a:srgbClr val="00073B"/>
                </a:solidFill>
              </a:defRPr>
            </a:lvl2pPr>
            <a:lvl3pPr>
              <a:defRPr>
                <a:solidFill>
                  <a:srgbClr val="00073B"/>
                </a:solidFill>
              </a:defRPr>
            </a:lvl3pPr>
            <a:lvl4pPr>
              <a:defRPr>
                <a:solidFill>
                  <a:srgbClr val="00073B"/>
                </a:solidFill>
              </a:defRPr>
            </a:lvl4pPr>
            <a:lvl5pPr>
              <a:defRPr>
                <a:solidFill>
                  <a:srgbClr val="00073B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20557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eld R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ontent Placeholder 2"/>
          <p:cNvSpPr>
            <a:spLocks noGrp="1"/>
          </p:cNvSpPr>
          <p:nvPr>
            <p:ph sz="half" idx="1"/>
          </p:nvPr>
        </p:nvSpPr>
        <p:spPr>
          <a:xfrm>
            <a:off x="310551" y="973653"/>
            <a:ext cx="5384800" cy="5038012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7" name="Group 56"/>
          <p:cNvGrpSpPr/>
          <p:nvPr userDrawn="1"/>
        </p:nvGrpSpPr>
        <p:grpSpPr>
          <a:xfrm flipH="1">
            <a:off x="5994403" y="832528"/>
            <a:ext cx="5976292" cy="5542872"/>
            <a:chOff x="76200" y="624396"/>
            <a:chExt cx="4482219" cy="4157154"/>
          </a:xfrm>
        </p:grpSpPr>
        <p:sp>
          <p:nvSpPr>
            <p:cNvPr id="58" name="Rectangle 57"/>
            <p:cNvSpPr/>
            <p:nvPr/>
          </p:nvSpPr>
          <p:spPr>
            <a:xfrm>
              <a:off x="2909976" y="730240"/>
              <a:ext cx="1626375" cy="3518814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13470" y="730240"/>
              <a:ext cx="2796507" cy="5973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13166" y="3651737"/>
              <a:ext cx="2796810" cy="5973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Shape 42"/>
            <p:cNvSpPr/>
            <p:nvPr/>
          </p:nvSpPr>
          <p:spPr>
            <a:xfrm>
              <a:off x="76200" y="624396"/>
              <a:ext cx="64172" cy="11993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Shape 41"/>
            <p:cNvSpPr/>
            <p:nvPr/>
          </p:nvSpPr>
          <p:spPr>
            <a:xfrm>
              <a:off x="77182" y="4240361"/>
              <a:ext cx="64172" cy="11389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2452806" y="4249055"/>
              <a:ext cx="1263083" cy="423805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Shape 13"/>
            <p:cNvSpPr/>
            <p:nvPr/>
          </p:nvSpPr>
          <p:spPr>
            <a:xfrm>
              <a:off x="3669080" y="4184677"/>
              <a:ext cx="95921" cy="71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600">
                  <a:solidFill>
                    <a:srgbClr val="FFFFFF"/>
                  </a:solidFill>
                </a:defRPr>
              </a:pPr>
              <a:endParaRPr kumimoji="0" sz="2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Shape 35"/>
            <p:cNvSpPr/>
            <p:nvPr/>
          </p:nvSpPr>
          <p:spPr>
            <a:xfrm>
              <a:off x="1075191" y="2276247"/>
              <a:ext cx="462717" cy="450769"/>
            </a:xfrm>
            <a:prstGeom prst="ellipse">
              <a:avLst/>
            </a:prstGeom>
            <a:noFill/>
            <a:ln w="28575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Shape 36"/>
            <p:cNvSpPr/>
            <p:nvPr/>
          </p:nvSpPr>
          <p:spPr>
            <a:xfrm flipV="1">
              <a:off x="1306549" y="2421056"/>
              <a:ext cx="0" cy="161149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67" name="Straight Connector 66"/>
            <p:cNvCxnSpPr/>
            <p:nvPr/>
          </p:nvCxnSpPr>
          <p:spPr>
            <a:xfrm flipV="1">
              <a:off x="3716192" y="4256618"/>
              <a:ext cx="0" cy="52493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67"/>
            <p:cNvSpPr/>
            <p:nvPr/>
          </p:nvSpPr>
          <p:spPr>
            <a:xfrm>
              <a:off x="113470" y="1328649"/>
              <a:ext cx="2796507" cy="2320590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69" name="Straight Connector 68"/>
            <p:cNvCxnSpPr/>
            <p:nvPr/>
          </p:nvCxnSpPr>
          <p:spPr>
            <a:xfrm flipH="1">
              <a:off x="3720384" y="3651692"/>
              <a:ext cx="813188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3720384" y="1327557"/>
              <a:ext cx="813188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3720384" y="4672860"/>
              <a:ext cx="813188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Shape 39"/>
            <p:cNvSpPr/>
            <p:nvPr/>
          </p:nvSpPr>
          <p:spPr>
            <a:xfrm>
              <a:off x="4487571" y="624396"/>
              <a:ext cx="70848" cy="125745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516358" y="2451713"/>
              <a:ext cx="39979" cy="99837"/>
            </a:xfrm>
            <a:prstGeom prst="rect">
              <a:avLst/>
            </a:prstGeom>
            <a:solidFill>
              <a:srgbClr val="C00000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6F2D8B5F-24F8-4A7E-88E1-3623BBECC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231133"/>
            <a:ext cx="8940799" cy="454667"/>
          </a:xfrm>
        </p:spPr>
        <p:txBody>
          <a:bodyPr/>
          <a:lstStyle>
            <a:lvl1pPr>
              <a:defRPr sz="2133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D5E63AF-5D9F-4D89-9461-8D443AB84C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522" y="4980304"/>
            <a:ext cx="1121668" cy="55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8623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F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1"/>
          <p:cNvSpPr>
            <a:spLocks noGrp="1"/>
          </p:cNvSpPr>
          <p:nvPr>
            <p:ph type="title"/>
          </p:nvPr>
        </p:nvSpPr>
        <p:spPr>
          <a:xfrm>
            <a:off x="-1" y="45955"/>
            <a:ext cx="12192001" cy="3881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1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r>
              <a:rPr lang="en-US" kern="0"/>
              <a:t>USLACROSSE.ARBITERSPORTS.COM | USLACROSSE.ORG</a:t>
            </a:r>
          </a:p>
        </p:txBody>
      </p:sp>
      <p:grpSp>
        <p:nvGrpSpPr>
          <p:cNvPr id="74" name="Group 73"/>
          <p:cNvGrpSpPr/>
          <p:nvPr userDrawn="1"/>
        </p:nvGrpSpPr>
        <p:grpSpPr>
          <a:xfrm>
            <a:off x="150674" y="832528"/>
            <a:ext cx="11890660" cy="5542872"/>
            <a:chOff x="76200" y="624396"/>
            <a:chExt cx="8917995" cy="4157154"/>
          </a:xfrm>
        </p:grpSpPr>
        <p:sp>
          <p:nvSpPr>
            <p:cNvPr id="75" name="Rectangle 74"/>
            <p:cNvSpPr/>
            <p:nvPr/>
          </p:nvSpPr>
          <p:spPr>
            <a:xfrm>
              <a:off x="2909976" y="730240"/>
              <a:ext cx="1626375" cy="351881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113470" y="730240"/>
              <a:ext cx="2796507" cy="59731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13166" y="3651737"/>
              <a:ext cx="2796810" cy="59731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Shape 42"/>
            <p:cNvSpPr/>
            <p:nvPr/>
          </p:nvSpPr>
          <p:spPr>
            <a:xfrm>
              <a:off x="76200" y="624396"/>
              <a:ext cx="64172" cy="11993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Shape 41"/>
            <p:cNvSpPr/>
            <p:nvPr/>
          </p:nvSpPr>
          <p:spPr>
            <a:xfrm>
              <a:off x="77182" y="4240361"/>
              <a:ext cx="64172" cy="11389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452806" y="4249055"/>
              <a:ext cx="1263083" cy="42380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Shape 13"/>
            <p:cNvSpPr/>
            <p:nvPr/>
          </p:nvSpPr>
          <p:spPr>
            <a:xfrm>
              <a:off x="3669080" y="4184677"/>
              <a:ext cx="95921" cy="71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600">
                  <a:solidFill>
                    <a:srgbClr val="FFFFFF"/>
                  </a:solidFill>
                </a:defRPr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Shape 35"/>
            <p:cNvSpPr/>
            <p:nvPr/>
          </p:nvSpPr>
          <p:spPr>
            <a:xfrm>
              <a:off x="1075191" y="2276247"/>
              <a:ext cx="462717" cy="450769"/>
            </a:xfrm>
            <a:prstGeom prst="ellipse">
              <a:avLst/>
            </a:prstGeom>
            <a:noFill/>
            <a:ln w="28575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Shape 36"/>
            <p:cNvSpPr/>
            <p:nvPr/>
          </p:nvSpPr>
          <p:spPr>
            <a:xfrm flipV="1">
              <a:off x="1306549" y="2421056"/>
              <a:ext cx="0" cy="161149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 flipV="1">
              <a:off x="3716192" y="4256618"/>
              <a:ext cx="0" cy="5249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/>
            <p:cNvSpPr/>
            <p:nvPr/>
          </p:nvSpPr>
          <p:spPr>
            <a:xfrm>
              <a:off x="113470" y="1328649"/>
              <a:ext cx="2796507" cy="232059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>
            <a:xfrm flipH="1">
              <a:off x="3720384" y="3651692"/>
              <a:ext cx="81318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H="1">
              <a:off x="3720384" y="1327557"/>
              <a:ext cx="81318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H="1">
              <a:off x="3720384" y="4672860"/>
              <a:ext cx="81318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89"/>
            <p:cNvSpPr/>
            <p:nvPr/>
          </p:nvSpPr>
          <p:spPr>
            <a:xfrm flipH="1">
              <a:off x="4534044" y="730240"/>
              <a:ext cx="1626375" cy="351881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 flipH="1">
              <a:off x="6160418" y="730240"/>
              <a:ext cx="2796507" cy="59731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 flipH="1">
              <a:off x="6160419" y="3651737"/>
              <a:ext cx="2796810" cy="59731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Shape 42"/>
            <p:cNvSpPr/>
            <p:nvPr/>
          </p:nvSpPr>
          <p:spPr>
            <a:xfrm flipH="1">
              <a:off x="8930023" y="624396"/>
              <a:ext cx="64172" cy="11993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Shape 41"/>
            <p:cNvSpPr/>
            <p:nvPr/>
          </p:nvSpPr>
          <p:spPr>
            <a:xfrm flipH="1">
              <a:off x="8929041" y="4240361"/>
              <a:ext cx="64172" cy="11389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 flipH="1">
              <a:off x="5354506" y="4249055"/>
              <a:ext cx="1263083" cy="42380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Shape 13"/>
            <p:cNvSpPr/>
            <p:nvPr/>
          </p:nvSpPr>
          <p:spPr>
            <a:xfrm flipH="1">
              <a:off x="5305394" y="4184677"/>
              <a:ext cx="95921" cy="71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600">
                  <a:solidFill>
                    <a:srgbClr val="FFFFFF"/>
                  </a:solidFill>
                </a:defRPr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Shape 35"/>
            <p:cNvSpPr/>
            <p:nvPr/>
          </p:nvSpPr>
          <p:spPr>
            <a:xfrm flipH="1">
              <a:off x="7532487" y="2276247"/>
              <a:ext cx="462717" cy="450769"/>
            </a:xfrm>
            <a:prstGeom prst="ellipse">
              <a:avLst/>
            </a:prstGeom>
            <a:noFill/>
            <a:ln w="28575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Shape 36"/>
            <p:cNvSpPr/>
            <p:nvPr/>
          </p:nvSpPr>
          <p:spPr>
            <a:xfrm flipH="1" flipV="1">
              <a:off x="7763846" y="2421056"/>
              <a:ext cx="0" cy="161149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99" name="Straight Connector 98"/>
            <p:cNvCxnSpPr/>
            <p:nvPr/>
          </p:nvCxnSpPr>
          <p:spPr>
            <a:xfrm flipH="1" flipV="1">
              <a:off x="5354203" y="4256618"/>
              <a:ext cx="0" cy="5249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ectangle 99"/>
            <p:cNvSpPr/>
            <p:nvPr/>
          </p:nvSpPr>
          <p:spPr>
            <a:xfrm flipH="1">
              <a:off x="6160418" y="1328649"/>
              <a:ext cx="2796507" cy="232059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01" name="Straight Connector 100"/>
            <p:cNvCxnSpPr/>
            <p:nvPr/>
          </p:nvCxnSpPr>
          <p:spPr>
            <a:xfrm>
              <a:off x="4536823" y="3651692"/>
              <a:ext cx="81318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4536823" y="1327557"/>
              <a:ext cx="81318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4536823" y="4672860"/>
              <a:ext cx="81318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Shape 39"/>
            <p:cNvSpPr/>
            <p:nvPr/>
          </p:nvSpPr>
          <p:spPr>
            <a:xfrm>
              <a:off x="4487571" y="624396"/>
              <a:ext cx="70848" cy="12574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4516358" y="2451713"/>
              <a:ext cx="39979" cy="99837"/>
            </a:xfrm>
            <a:prstGeom prst="rect">
              <a:avLst/>
            </a:prstGeom>
            <a:solidFill>
              <a:srgbClr val="C00000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5" name="Footer Placeholder 8"/>
          <p:cNvSpPr txBox="1">
            <a:spLocks/>
          </p:cNvSpPr>
          <p:nvPr userDrawn="1"/>
        </p:nvSpPr>
        <p:spPr>
          <a:xfrm>
            <a:off x="10080328" y="6424777"/>
            <a:ext cx="1996059" cy="23589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FACEBOOK.COM/MENSLAXOFFICIALS</a:t>
            </a:r>
          </a:p>
        </p:txBody>
      </p:sp>
    </p:spTree>
    <p:extLst>
      <p:ext uri="{BB962C8B-B14F-4D97-AF65-F5344CB8AC3E}">
        <p14:creationId xmlns:p14="http://schemas.microsoft.com/office/powerpoint/2010/main" val="2382312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- 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42FA689-9844-4E24-8BB1-ED7568EE523A}"/>
              </a:ext>
            </a:extLst>
          </p:cNvPr>
          <p:cNvSpPr txBox="1"/>
          <p:nvPr userDrawn="1"/>
        </p:nvSpPr>
        <p:spPr>
          <a:xfrm>
            <a:off x="1555615" y="301557"/>
            <a:ext cx="9080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  <a:latin typeface="+mj-lt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9901665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F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 userDrawn="1"/>
        </p:nvGrpSpPr>
        <p:grpSpPr>
          <a:xfrm>
            <a:off x="150674" y="832528"/>
            <a:ext cx="11890660" cy="5542872"/>
            <a:chOff x="76200" y="624396"/>
            <a:chExt cx="8917995" cy="4157154"/>
          </a:xfrm>
        </p:grpSpPr>
        <p:sp>
          <p:nvSpPr>
            <p:cNvPr id="75" name="Rectangle 74"/>
            <p:cNvSpPr/>
            <p:nvPr/>
          </p:nvSpPr>
          <p:spPr>
            <a:xfrm>
              <a:off x="2909976" y="730240"/>
              <a:ext cx="1626375" cy="3518814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113470" y="730240"/>
              <a:ext cx="2796507" cy="5973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13166" y="3651737"/>
              <a:ext cx="2796810" cy="5973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Shape 42"/>
            <p:cNvSpPr/>
            <p:nvPr/>
          </p:nvSpPr>
          <p:spPr>
            <a:xfrm>
              <a:off x="76200" y="624396"/>
              <a:ext cx="64172" cy="11993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Shape 41"/>
            <p:cNvSpPr/>
            <p:nvPr/>
          </p:nvSpPr>
          <p:spPr>
            <a:xfrm>
              <a:off x="77182" y="4240361"/>
              <a:ext cx="64172" cy="11389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452806" y="4249055"/>
              <a:ext cx="1263083" cy="423805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Shape 13"/>
            <p:cNvSpPr/>
            <p:nvPr/>
          </p:nvSpPr>
          <p:spPr>
            <a:xfrm>
              <a:off x="3669080" y="4184677"/>
              <a:ext cx="95921" cy="71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600">
                  <a:solidFill>
                    <a:srgbClr val="FFFFFF"/>
                  </a:solidFill>
                </a:defRPr>
              </a:pPr>
              <a:endParaRPr kumimoji="0" sz="2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Shape 35"/>
            <p:cNvSpPr/>
            <p:nvPr/>
          </p:nvSpPr>
          <p:spPr>
            <a:xfrm>
              <a:off x="1075191" y="2276247"/>
              <a:ext cx="462717" cy="450769"/>
            </a:xfrm>
            <a:prstGeom prst="ellipse">
              <a:avLst/>
            </a:prstGeom>
            <a:noFill/>
            <a:ln w="28575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Shape 36"/>
            <p:cNvSpPr/>
            <p:nvPr/>
          </p:nvSpPr>
          <p:spPr>
            <a:xfrm flipV="1">
              <a:off x="1306549" y="2421056"/>
              <a:ext cx="0" cy="161149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 flipV="1">
              <a:off x="3716192" y="4256618"/>
              <a:ext cx="0" cy="52493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/>
            <p:cNvSpPr/>
            <p:nvPr/>
          </p:nvSpPr>
          <p:spPr>
            <a:xfrm>
              <a:off x="113470" y="1328649"/>
              <a:ext cx="2796507" cy="2320590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>
            <a:xfrm flipH="1">
              <a:off x="3720384" y="3651692"/>
              <a:ext cx="813188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H="1">
              <a:off x="3720384" y="1327557"/>
              <a:ext cx="813188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H="1">
              <a:off x="3720384" y="4672860"/>
              <a:ext cx="813188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89"/>
            <p:cNvSpPr/>
            <p:nvPr/>
          </p:nvSpPr>
          <p:spPr>
            <a:xfrm flipH="1">
              <a:off x="4534044" y="730240"/>
              <a:ext cx="1626375" cy="3518814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 flipH="1">
              <a:off x="6160418" y="730240"/>
              <a:ext cx="2796507" cy="5973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 flipH="1">
              <a:off x="6160419" y="3651737"/>
              <a:ext cx="2796810" cy="5973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Shape 42"/>
            <p:cNvSpPr/>
            <p:nvPr/>
          </p:nvSpPr>
          <p:spPr>
            <a:xfrm flipH="1">
              <a:off x="8930023" y="624396"/>
              <a:ext cx="64172" cy="11993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Shape 41"/>
            <p:cNvSpPr/>
            <p:nvPr/>
          </p:nvSpPr>
          <p:spPr>
            <a:xfrm flipH="1">
              <a:off x="8929041" y="4240361"/>
              <a:ext cx="64172" cy="11389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 flipH="1">
              <a:off x="5354506" y="4249055"/>
              <a:ext cx="1263083" cy="423805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Shape 13"/>
            <p:cNvSpPr/>
            <p:nvPr/>
          </p:nvSpPr>
          <p:spPr>
            <a:xfrm flipH="1">
              <a:off x="5305394" y="4184677"/>
              <a:ext cx="95921" cy="71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600">
                  <a:solidFill>
                    <a:srgbClr val="FFFFFF"/>
                  </a:solidFill>
                </a:defRPr>
              </a:pPr>
              <a:endParaRPr kumimoji="0" sz="2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Shape 35"/>
            <p:cNvSpPr/>
            <p:nvPr/>
          </p:nvSpPr>
          <p:spPr>
            <a:xfrm flipH="1">
              <a:off x="7532487" y="2276247"/>
              <a:ext cx="462717" cy="450769"/>
            </a:xfrm>
            <a:prstGeom prst="ellipse">
              <a:avLst/>
            </a:prstGeom>
            <a:noFill/>
            <a:ln w="28575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Shape 36"/>
            <p:cNvSpPr/>
            <p:nvPr/>
          </p:nvSpPr>
          <p:spPr>
            <a:xfrm flipH="1" flipV="1">
              <a:off x="7763846" y="2421056"/>
              <a:ext cx="0" cy="161149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99" name="Straight Connector 98"/>
            <p:cNvCxnSpPr/>
            <p:nvPr/>
          </p:nvCxnSpPr>
          <p:spPr>
            <a:xfrm flipH="1" flipV="1">
              <a:off x="5354203" y="4256618"/>
              <a:ext cx="0" cy="52493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ectangle 99"/>
            <p:cNvSpPr/>
            <p:nvPr/>
          </p:nvSpPr>
          <p:spPr>
            <a:xfrm flipH="1">
              <a:off x="6160418" y="1328649"/>
              <a:ext cx="2796507" cy="2320590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01" name="Straight Connector 100"/>
            <p:cNvCxnSpPr/>
            <p:nvPr/>
          </p:nvCxnSpPr>
          <p:spPr>
            <a:xfrm>
              <a:off x="4536823" y="3651692"/>
              <a:ext cx="813188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4536823" y="1327557"/>
              <a:ext cx="813188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4536823" y="4672860"/>
              <a:ext cx="813188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Shape 39"/>
            <p:cNvSpPr/>
            <p:nvPr/>
          </p:nvSpPr>
          <p:spPr>
            <a:xfrm>
              <a:off x="4487571" y="624396"/>
              <a:ext cx="70848" cy="125745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4516358" y="2451713"/>
              <a:ext cx="39979" cy="99837"/>
            </a:xfrm>
            <a:prstGeom prst="rect">
              <a:avLst/>
            </a:prstGeom>
            <a:solidFill>
              <a:srgbClr val="C00000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7" name="Title 1">
            <a:extLst>
              <a:ext uri="{FF2B5EF4-FFF2-40B4-BE49-F238E27FC236}">
                <a16:creationId xmlns:a16="http://schemas.microsoft.com/office/drawing/2014/main" id="{C844B45C-AA73-42B4-855E-E9DF02CE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231133"/>
            <a:ext cx="8940799" cy="454667"/>
          </a:xfrm>
        </p:spPr>
        <p:txBody>
          <a:bodyPr/>
          <a:lstStyle>
            <a:lvl1pPr>
              <a:defRPr sz="2133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5E55916-3ABE-4F3A-B7FD-99BD335DB6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494" y="1070934"/>
            <a:ext cx="1121668" cy="55923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083BC88-310A-42CA-80A8-6DEE7E457E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522" y="4980304"/>
            <a:ext cx="1121668" cy="55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987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eoff 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5316339-5FD3-4F7F-86F1-CE579867F44E}"/>
              </a:ext>
            </a:extLst>
          </p:cNvPr>
          <p:cNvGrpSpPr/>
          <p:nvPr userDrawn="1"/>
        </p:nvGrpSpPr>
        <p:grpSpPr>
          <a:xfrm>
            <a:off x="3234518" y="794563"/>
            <a:ext cx="5722965" cy="7312224"/>
            <a:chOff x="2946781" y="628464"/>
            <a:chExt cx="3250443" cy="4153086"/>
          </a:xfrm>
        </p:grpSpPr>
        <p:sp>
          <p:nvSpPr>
            <p:cNvPr id="75" name="Rectangle 74"/>
            <p:cNvSpPr/>
            <p:nvPr/>
          </p:nvSpPr>
          <p:spPr>
            <a:xfrm>
              <a:off x="2946781" y="730240"/>
              <a:ext cx="1626375" cy="3518814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Shape 13"/>
            <p:cNvSpPr/>
            <p:nvPr/>
          </p:nvSpPr>
          <p:spPr>
            <a:xfrm>
              <a:off x="3705885" y="4184677"/>
              <a:ext cx="95921" cy="71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600">
                  <a:solidFill>
                    <a:srgbClr val="FFFFFF"/>
                  </a:solidFill>
                </a:defRPr>
              </a:pPr>
              <a:endParaRPr kumimoji="0" sz="2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cxnSp>
          <p:nvCxnSpPr>
            <p:cNvPr id="84" name="Straight Connector 83"/>
            <p:cNvCxnSpPr>
              <a:cxnSpLocks/>
            </p:cNvCxnSpPr>
            <p:nvPr/>
          </p:nvCxnSpPr>
          <p:spPr>
            <a:xfrm flipV="1">
              <a:off x="3752997" y="4256618"/>
              <a:ext cx="0" cy="52493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cxnSpLocks/>
            </p:cNvCxnSpPr>
            <p:nvPr/>
          </p:nvCxnSpPr>
          <p:spPr>
            <a:xfrm flipH="1">
              <a:off x="3757189" y="3651692"/>
              <a:ext cx="813188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>
              <a:cxnSpLocks/>
            </p:cNvCxnSpPr>
            <p:nvPr/>
          </p:nvCxnSpPr>
          <p:spPr>
            <a:xfrm flipH="1">
              <a:off x="3757189" y="1327557"/>
              <a:ext cx="813188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cxnSpLocks/>
            </p:cNvCxnSpPr>
            <p:nvPr/>
          </p:nvCxnSpPr>
          <p:spPr>
            <a:xfrm flipH="1">
              <a:off x="3757189" y="4672860"/>
              <a:ext cx="813188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89"/>
            <p:cNvSpPr/>
            <p:nvPr/>
          </p:nvSpPr>
          <p:spPr>
            <a:xfrm flipH="1">
              <a:off x="4570849" y="730240"/>
              <a:ext cx="1626375" cy="3518814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Shape 13"/>
            <p:cNvSpPr/>
            <p:nvPr/>
          </p:nvSpPr>
          <p:spPr>
            <a:xfrm flipH="1">
              <a:off x="5342199" y="4184677"/>
              <a:ext cx="95921" cy="71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600">
                  <a:solidFill>
                    <a:srgbClr val="FFFFFF"/>
                  </a:solidFill>
                </a:defRPr>
              </a:pPr>
              <a:endParaRPr kumimoji="0" sz="2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cxnSp>
          <p:nvCxnSpPr>
            <p:cNvPr id="99" name="Straight Connector 98"/>
            <p:cNvCxnSpPr>
              <a:cxnSpLocks/>
            </p:cNvCxnSpPr>
            <p:nvPr/>
          </p:nvCxnSpPr>
          <p:spPr>
            <a:xfrm flipH="1" flipV="1">
              <a:off x="5391008" y="4256618"/>
              <a:ext cx="0" cy="52493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>
              <a:cxnSpLocks/>
            </p:cNvCxnSpPr>
            <p:nvPr/>
          </p:nvCxnSpPr>
          <p:spPr>
            <a:xfrm>
              <a:off x="4573628" y="3651692"/>
              <a:ext cx="813188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>
              <a:cxnSpLocks/>
            </p:cNvCxnSpPr>
            <p:nvPr/>
          </p:nvCxnSpPr>
          <p:spPr>
            <a:xfrm>
              <a:off x="4573628" y="1327557"/>
              <a:ext cx="813188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>
              <a:cxnSpLocks/>
            </p:cNvCxnSpPr>
            <p:nvPr/>
          </p:nvCxnSpPr>
          <p:spPr>
            <a:xfrm>
              <a:off x="4573628" y="4672860"/>
              <a:ext cx="813188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Shape 39"/>
            <p:cNvSpPr/>
            <p:nvPr/>
          </p:nvSpPr>
          <p:spPr>
            <a:xfrm>
              <a:off x="4537712" y="628464"/>
              <a:ext cx="70848" cy="125745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-25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4555591" y="2451713"/>
              <a:ext cx="34622" cy="99837"/>
            </a:xfrm>
            <a:prstGeom prst="rect">
              <a:avLst/>
            </a:prstGeom>
            <a:solidFill>
              <a:srgbClr val="C00000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7" name="Title 1">
            <a:extLst>
              <a:ext uri="{FF2B5EF4-FFF2-40B4-BE49-F238E27FC236}">
                <a16:creationId xmlns:a16="http://schemas.microsoft.com/office/drawing/2014/main" id="{C844B45C-AA73-42B4-855E-E9DF02CEE0D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09602" y="231133"/>
            <a:ext cx="8940799" cy="454667"/>
          </a:xfrm>
        </p:spPr>
        <p:txBody>
          <a:bodyPr/>
          <a:lstStyle>
            <a:lvl1pPr>
              <a:defRPr sz="2133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6719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Field Vertical Goal D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891803" y="1097479"/>
            <a:ext cx="10408396" cy="5293272"/>
            <a:chOff x="143210" y="314658"/>
            <a:chExt cx="8806085" cy="4478404"/>
          </a:xfrm>
        </p:grpSpPr>
        <p:sp>
          <p:nvSpPr>
            <p:cNvPr id="23" name="Rectangle 22"/>
            <p:cNvSpPr/>
            <p:nvPr/>
          </p:nvSpPr>
          <p:spPr>
            <a:xfrm flipV="1">
              <a:off x="7380744" y="1948966"/>
              <a:ext cx="1420407" cy="2803762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 flipV="1">
              <a:off x="1694239" y="1948966"/>
              <a:ext cx="5686506" cy="2803762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 flipV="1">
              <a:off x="277476" y="1948966"/>
              <a:ext cx="1416763" cy="2803762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Shape 35"/>
            <p:cNvSpPr/>
            <p:nvPr/>
          </p:nvSpPr>
          <p:spPr>
            <a:xfrm flipV="1">
              <a:off x="4248329" y="3184851"/>
              <a:ext cx="762000" cy="734352"/>
            </a:xfrm>
            <a:prstGeom prst="ellipse">
              <a:avLst/>
            </a:prstGeom>
            <a:noFill/>
            <a:ln w="4445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 flipV="1">
              <a:off x="4508076" y="3552027"/>
              <a:ext cx="24250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 flipV="1">
              <a:off x="277476" y="353525"/>
              <a:ext cx="8523676" cy="1595441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 flipV="1">
              <a:off x="1708581" y="353525"/>
              <a:ext cx="0" cy="76065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7382664" y="353525"/>
              <a:ext cx="0" cy="76065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 rot="16200000" flipV="1">
              <a:off x="4606469" y="304011"/>
              <a:ext cx="45720" cy="99837"/>
            </a:xfrm>
            <a:prstGeom prst="rect">
              <a:avLst/>
            </a:prstGeom>
            <a:solidFill>
              <a:srgbClr val="C00000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Shape 41"/>
            <p:cNvSpPr/>
            <p:nvPr/>
          </p:nvSpPr>
          <p:spPr>
            <a:xfrm rot="16200000" flipV="1">
              <a:off x="8839449" y="278200"/>
              <a:ext cx="73387" cy="146304"/>
            </a:xfrm>
            <a:prstGeom prst="rect">
              <a:avLst/>
            </a:prstGeom>
            <a:solidFill>
              <a:schemeClr val="accent2"/>
            </a:solidFill>
            <a:ln>
              <a:noFill/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Isosceles Triangle 34"/>
            <p:cNvSpPr/>
            <p:nvPr/>
          </p:nvSpPr>
          <p:spPr>
            <a:xfrm rot="5400000" flipV="1">
              <a:off x="140948" y="1041626"/>
              <a:ext cx="135372" cy="130848"/>
            </a:xfrm>
            <a:prstGeom prst="triangle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Shape 41"/>
            <p:cNvSpPr/>
            <p:nvPr userDrawn="1"/>
          </p:nvSpPr>
          <p:spPr>
            <a:xfrm rot="16200000" flipV="1">
              <a:off x="8825679" y="4683216"/>
              <a:ext cx="73387" cy="146304"/>
            </a:xfrm>
            <a:prstGeom prst="rect">
              <a:avLst/>
            </a:prstGeom>
            <a:solidFill>
              <a:schemeClr val="accent2"/>
            </a:solidFill>
            <a:ln>
              <a:noFill/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Shape 41"/>
            <p:cNvSpPr/>
            <p:nvPr userDrawn="1"/>
          </p:nvSpPr>
          <p:spPr>
            <a:xfrm rot="5400000" flipV="1">
              <a:off x="197998" y="4683217"/>
              <a:ext cx="73387" cy="146304"/>
            </a:xfrm>
            <a:prstGeom prst="rect">
              <a:avLst/>
            </a:prstGeom>
            <a:solidFill>
              <a:schemeClr val="accent2"/>
            </a:solidFill>
            <a:ln>
              <a:noFill/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FBED02C6-2F2E-4518-BF89-51C69BDC8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231133"/>
            <a:ext cx="8940799" cy="454667"/>
          </a:xfrm>
        </p:spPr>
        <p:txBody>
          <a:bodyPr/>
          <a:lstStyle>
            <a:lvl1pPr>
              <a:defRPr sz="2133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7F62DDD-03C5-46A3-AE47-879FEB6C56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26939" y="3485418"/>
            <a:ext cx="1121668" cy="55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74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25599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eld R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ontent Placeholder 2"/>
          <p:cNvSpPr>
            <a:spLocks noGrp="1"/>
          </p:cNvSpPr>
          <p:nvPr>
            <p:ph sz="half" idx="1"/>
          </p:nvPr>
        </p:nvSpPr>
        <p:spPr>
          <a:xfrm>
            <a:off x="310551" y="973653"/>
            <a:ext cx="5384800" cy="5038012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7" name="Group 56"/>
          <p:cNvGrpSpPr/>
          <p:nvPr userDrawn="1"/>
        </p:nvGrpSpPr>
        <p:grpSpPr>
          <a:xfrm flipH="1">
            <a:off x="5994403" y="832528"/>
            <a:ext cx="5976292" cy="5542872"/>
            <a:chOff x="76200" y="624396"/>
            <a:chExt cx="4482219" cy="4157154"/>
          </a:xfrm>
        </p:grpSpPr>
        <p:sp>
          <p:nvSpPr>
            <p:cNvPr id="58" name="Rectangle 57"/>
            <p:cNvSpPr/>
            <p:nvPr/>
          </p:nvSpPr>
          <p:spPr>
            <a:xfrm>
              <a:off x="2909976" y="730240"/>
              <a:ext cx="1626375" cy="3518814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13470" y="730240"/>
              <a:ext cx="2796507" cy="5973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13166" y="3651737"/>
              <a:ext cx="2796810" cy="597317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Shape 42"/>
            <p:cNvSpPr/>
            <p:nvPr/>
          </p:nvSpPr>
          <p:spPr>
            <a:xfrm>
              <a:off x="76200" y="624396"/>
              <a:ext cx="64172" cy="11993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Shape 41"/>
            <p:cNvSpPr/>
            <p:nvPr/>
          </p:nvSpPr>
          <p:spPr>
            <a:xfrm>
              <a:off x="77182" y="4240361"/>
              <a:ext cx="64172" cy="11389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2452806" y="4249055"/>
              <a:ext cx="1263083" cy="423805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Shape 13"/>
            <p:cNvSpPr/>
            <p:nvPr/>
          </p:nvSpPr>
          <p:spPr>
            <a:xfrm>
              <a:off x="3669080" y="4184677"/>
              <a:ext cx="95921" cy="71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600">
                  <a:solidFill>
                    <a:srgbClr val="FFFFFF"/>
                  </a:solidFill>
                </a:defRPr>
              </a:pPr>
              <a:endParaRPr kumimoji="0" sz="2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Shape 35"/>
            <p:cNvSpPr/>
            <p:nvPr/>
          </p:nvSpPr>
          <p:spPr>
            <a:xfrm>
              <a:off x="1075191" y="2276247"/>
              <a:ext cx="462717" cy="450769"/>
            </a:xfrm>
            <a:prstGeom prst="ellipse">
              <a:avLst/>
            </a:prstGeom>
            <a:noFill/>
            <a:ln w="28575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Shape 36"/>
            <p:cNvSpPr/>
            <p:nvPr/>
          </p:nvSpPr>
          <p:spPr>
            <a:xfrm flipV="1">
              <a:off x="1306549" y="2421056"/>
              <a:ext cx="0" cy="161149"/>
            </a:xfrm>
            <a:prstGeom prst="lin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67" name="Straight Connector 66"/>
            <p:cNvCxnSpPr/>
            <p:nvPr/>
          </p:nvCxnSpPr>
          <p:spPr>
            <a:xfrm flipV="1">
              <a:off x="3716192" y="4256618"/>
              <a:ext cx="0" cy="52493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67"/>
            <p:cNvSpPr/>
            <p:nvPr/>
          </p:nvSpPr>
          <p:spPr>
            <a:xfrm>
              <a:off x="113470" y="1328649"/>
              <a:ext cx="2796507" cy="2320590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69" name="Straight Connector 68"/>
            <p:cNvCxnSpPr/>
            <p:nvPr/>
          </p:nvCxnSpPr>
          <p:spPr>
            <a:xfrm flipH="1">
              <a:off x="3720384" y="3651692"/>
              <a:ext cx="813188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3720384" y="1327557"/>
              <a:ext cx="813188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3720384" y="4672860"/>
              <a:ext cx="813188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Shape 39"/>
            <p:cNvSpPr/>
            <p:nvPr/>
          </p:nvSpPr>
          <p:spPr>
            <a:xfrm>
              <a:off x="4487571" y="624396"/>
              <a:ext cx="70848" cy="125745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516358" y="2451713"/>
              <a:ext cx="39979" cy="99837"/>
            </a:xfrm>
            <a:prstGeom prst="rect">
              <a:avLst/>
            </a:prstGeom>
            <a:solidFill>
              <a:srgbClr val="C00000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6F2D8B5F-24F8-4A7E-88E1-3623BBECC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231133"/>
            <a:ext cx="8940799" cy="454667"/>
          </a:xfrm>
        </p:spPr>
        <p:txBody>
          <a:bodyPr/>
          <a:lstStyle>
            <a:lvl1pPr>
              <a:defRPr sz="2133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D5E63AF-5D9F-4D89-9461-8D443AB84C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522" y="4980304"/>
            <a:ext cx="1121668" cy="55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496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267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1003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1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26784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52416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399" y="3225804"/>
            <a:ext cx="10363200" cy="1470025"/>
          </a:xfrm>
        </p:spPr>
        <p:txBody>
          <a:bodyPr>
            <a:noAutofit/>
          </a:bodyPr>
          <a:lstStyle>
            <a:lvl1pPr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799" y="4851400"/>
            <a:ext cx="8534400" cy="11176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89" y="279402"/>
            <a:ext cx="5681483" cy="2840741"/>
          </a:xfrm>
          <a:prstGeom prst="rect">
            <a:avLst/>
          </a:prstGeom>
        </p:spPr>
      </p:pic>
      <p:sp>
        <p:nvSpPr>
          <p:cNvPr id="6" name="Footer Placeholder 8"/>
          <p:cNvSpPr txBox="1">
            <a:spLocks/>
          </p:cNvSpPr>
          <p:nvPr userDrawn="1"/>
        </p:nvSpPr>
        <p:spPr>
          <a:xfrm>
            <a:off x="10080328" y="6424777"/>
            <a:ext cx="1996059" cy="23589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FACEBOOK.COM/MENSLAXOFFICIALS</a:t>
            </a: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r>
              <a:rPr lang="en-US" kern="0"/>
              <a:t>USLACROSSE.ARBITERSPORTS.COM | USLACROSSE.ORG</a:t>
            </a:r>
          </a:p>
        </p:txBody>
      </p:sp>
    </p:spTree>
    <p:extLst>
      <p:ext uri="{BB962C8B-B14F-4D97-AF65-F5344CB8AC3E}">
        <p14:creationId xmlns:p14="http://schemas.microsoft.com/office/powerpoint/2010/main" val="30304852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>
            <a:noAutofit/>
          </a:bodyPr>
          <a:lstStyle>
            <a:lvl1pPr>
              <a:defRPr sz="4000">
                <a:solidFill>
                  <a:srgbClr val="FEBC1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r>
              <a:rPr lang="en-US" kern="0"/>
              <a:t>USLACROSSE.ARBITERSPORTS.COM | USLACROSSE.ORG</a:t>
            </a:r>
          </a:p>
        </p:txBody>
      </p:sp>
      <p:sp>
        <p:nvSpPr>
          <p:cNvPr id="5" name="Footer Placeholder 8"/>
          <p:cNvSpPr txBox="1">
            <a:spLocks/>
          </p:cNvSpPr>
          <p:nvPr userDrawn="1"/>
        </p:nvSpPr>
        <p:spPr>
          <a:xfrm>
            <a:off x="10080328" y="6424777"/>
            <a:ext cx="1996059" cy="23589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FACEBOOK.COM/MENSLAXOFFICIALS</a:t>
            </a:r>
          </a:p>
        </p:txBody>
      </p:sp>
    </p:spTree>
    <p:extLst>
      <p:ext uri="{BB962C8B-B14F-4D97-AF65-F5344CB8AC3E}">
        <p14:creationId xmlns:p14="http://schemas.microsoft.com/office/powerpoint/2010/main" val="23863183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>
            <a:noAutofit/>
          </a:bodyPr>
          <a:lstStyle>
            <a:lvl1pPr algn="l">
              <a:defRPr sz="3200" b="1" cap="all">
                <a:solidFill>
                  <a:srgbClr val="FEBC1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r>
              <a:rPr lang="en-US" kern="0"/>
              <a:t>USLACROSSE.ARBITERSPORTS.COM | USLACROSSE.ORG</a:t>
            </a:r>
          </a:p>
        </p:txBody>
      </p:sp>
      <p:sp>
        <p:nvSpPr>
          <p:cNvPr id="5" name="Footer Placeholder 8"/>
          <p:cNvSpPr txBox="1">
            <a:spLocks/>
          </p:cNvSpPr>
          <p:nvPr userDrawn="1"/>
        </p:nvSpPr>
        <p:spPr>
          <a:xfrm>
            <a:off x="10080328" y="6424777"/>
            <a:ext cx="1996059" cy="23589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FACEBOOK.COM/MENSLAXOFFICIALS</a:t>
            </a:r>
          </a:p>
        </p:txBody>
      </p:sp>
    </p:spTree>
    <p:extLst>
      <p:ext uri="{BB962C8B-B14F-4D97-AF65-F5344CB8AC3E}">
        <p14:creationId xmlns:p14="http://schemas.microsoft.com/office/powerpoint/2010/main" val="6502524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741872"/>
            <a:ext cx="10972800" cy="52271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r>
              <a:rPr lang="en-US" kern="0"/>
              <a:t>USLACROSSE.ARBITERSPORTS.COM | USLACROSSE.ORG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" y="45955"/>
            <a:ext cx="12192001" cy="3881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8"/>
          <p:cNvSpPr txBox="1">
            <a:spLocks/>
          </p:cNvSpPr>
          <p:nvPr userDrawn="1"/>
        </p:nvSpPr>
        <p:spPr>
          <a:xfrm>
            <a:off x="10080328" y="6424777"/>
            <a:ext cx="1996059" cy="23589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FACEBOOK.COM/MENSLAXOFFICIALS</a:t>
            </a:r>
          </a:p>
        </p:txBody>
      </p:sp>
    </p:spTree>
    <p:extLst>
      <p:ext uri="{BB962C8B-B14F-4D97-AF65-F5344CB8AC3E}">
        <p14:creationId xmlns:p14="http://schemas.microsoft.com/office/powerpoint/2010/main" val="36816674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741873"/>
            <a:ext cx="5384800" cy="52271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741873"/>
            <a:ext cx="5384800" cy="52271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r>
              <a:rPr lang="en-US" kern="0"/>
              <a:t>USLACROSSE.ARBITERSPORTS.COM | USLACROSSE.ORG</a:t>
            </a:r>
          </a:p>
        </p:txBody>
      </p:sp>
      <p:sp>
        <p:nvSpPr>
          <p:cNvPr id="6" name="Footer Placeholder 8"/>
          <p:cNvSpPr txBox="1">
            <a:spLocks/>
          </p:cNvSpPr>
          <p:nvPr userDrawn="1"/>
        </p:nvSpPr>
        <p:spPr>
          <a:xfrm>
            <a:off x="10080328" y="6424777"/>
            <a:ext cx="1996059" cy="23589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FACEBOOK.COM/MENSLAXOFFICIALS</a:t>
            </a:r>
          </a:p>
        </p:txBody>
      </p:sp>
    </p:spTree>
    <p:extLst>
      <p:ext uri="{BB962C8B-B14F-4D97-AF65-F5344CB8AC3E}">
        <p14:creationId xmlns:p14="http://schemas.microsoft.com/office/powerpoint/2010/main" val="17952253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F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1"/>
          <p:cNvSpPr>
            <a:spLocks noGrp="1"/>
          </p:cNvSpPr>
          <p:nvPr>
            <p:ph type="title"/>
          </p:nvPr>
        </p:nvSpPr>
        <p:spPr>
          <a:xfrm>
            <a:off x="-1" y="45955"/>
            <a:ext cx="12192001" cy="3881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1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r>
              <a:rPr lang="en-US" kern="0"/>
              <a:t>USLACROSSE.ARBITERSPORTS.COM | USLACROSSE.ORG</a:t>
            </a:r>
          </a:p>
        </p:txBody>
      </p:sp>
      <p:grpSp>
        <p:nvGrpSpPr>
          <p:cNvPr id="74" name="Group 73"/>
          <p:cNvGrpSpPr/>
          <p:nvPr userDrawn="1"/>
        </p:nvGrpSpPr>
        <p:grpSpPr>
          <a:xfrm>
            <a:off x="150674" y="832528"/>
            <a:ext cx="11890660" cy="5542872"/>
            <a:chOff x="76200" y="624396"/>
            <a:chExt cx="8917995" cy="4157154"/>
          </a:xfrm>
        </p:grpSpPr>
        <p:sp>
          <p:nvSpPr>
            <p:cNvPr id="75" name="Rectangle 74"/>
            <p:cNvSpPr/>
            <p:nvPr/>
          </p:nvSpPr>
          <p:spPr>
            <a:xfrm>
              <a:off x="2909976" y="730240"/>
              <a:ext cx="1626375" cy="351881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113470" y="730240"/>
              <a:ext cx="2796507" cy="59731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13166" y="3651737"/>
              <a:ext cx="2796810" cy="59731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Shape 42"/>
            <p:cNvSpPr/>
            <p:nvPr/>
          </p:nvSpPr>
          <p:spPr>
            <a:xfrm>
              <a:off x="76200" y="624396"/>
              <a:ext cx="64172" cy="11993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Shape 41"/>
            <p:cNvSpPr/>
            <p:nvPr/>
          </p:nvSpPr>
          <p:spPr>
            <a:xfrm>
              <a:off x="77182" y="4240361"/>
              <a:ext cx="64172" cy="11389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452806" y="4249055"/>
              <a:ext cx="1263083" cy="42380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Shape 13"/>
            <p:cNvSpPr/>
            <p:nvPr/>
          </p:nvSpPr>
          <p:spPr>
            <a:xfrm>
              <a:off x="3669080" y="4184677"/>
              <a:ext cx="95921" cy="71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600">
                  <a:solidFill>
                    <a:srgbClr val="FFFFFF"/>
                  </a:solidFill>
                </a:defRPr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Shape 35"/>
            <p:cNvSpPr/>
            <p:nvPr/>
          </p:nvSpPr>
          <p:spPr>
            <a:xfrm>
              <a:off x="1075191" y="2276247"/>
              <a:ext cx="462717" cy="450769"/>
            </a:xfrm>
            <a:prstGeom prst="ellipse">
              <a:avLst/>
            </a:prstGeom>
            <a:noFill/>
            <a:ln w="28575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Shape 36"/>
            <p:cNvSpPr/>
            <p:nvPr/>
          </p:nvSpPr>
          <p:spPr>
            <a:xfrm flipV="1">
              <a:off x="1306549" y="2421056"/>
              <a:ext cx="0" cy="161149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 flipV="1">
              <a:off x="3716192" y="4256618"/>
              <a:ext cx="0" cy="5249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/>
            <p:cNvSpPr/>
            <p:nvPr/>
          </p:nvSpPr>
          <p:spPr>
            <a:xfrm>
              <a:off x="113470" y="1328649"/>
              <a:ext cx="2796507" cy="232059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>
            <a:xfrm flipH="1">
              <a:off x="3720384" y="3651692"/>
              <a:ext cx="81318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H="1">
              <a:off x="3720384" y="1327557"/>
              <a:ext cx="81318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H="1">
              <a:off x="3720384" y="4672860"/>
              <a:ext cx="81318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89"/>
            <p:cNvSpPr/>
            <p:nvPr/>
          </p:nvSpPr>
          <p:spPr>
            <a:xfrm flipH="1">
              <a:off x="4534044" y="730240"/>
              <a:ext cx="1626375" cy="351881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 flipH="1">
              <a:off x="6160418" y="730240"/>
              <a:ext cx="2796507" cy="59731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 flipH="1">
              <a:off x="6160419" y="3651737"/>
              <a:ext cx="2796810" cy="59731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Shape 42"/>
            <p:cNvSpPr/>
            <p:nvPr/>
          </p:nvSpPr>
          <p:spPr>
            <a:xfrm flipH="1">
              <a:off x="8930023" y="624396"/>
              <a:ext cx="64172" cy="11993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Shape 41"/>
            <p:cNvSpPr/>
            <p:nvPr/>
          </p:nvSpPr>
          <p:spPr>
            <a:xfrm flipH="1">
              <a:off x="8929041" y="4240361"/>
              <a:ext cx="64172" cy="11389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 flipH="1">
              <a:off x="5354506" y="4249055"/>
              <a:ext cx="1263083" cy="42380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Shape 13"/>
            <p:cNvSpPr/>
            <p:nvPr/>
          </p:nvSpPr>
          <p:spPr>
            <a:xfrm flipH="1">
              <a:off x="5305394" y="4184677"/>
              <a:ext cx="95921" cy="71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600">
                  <a:solidFill>
                    <a:srgbClr val="FFFFFF"/>
                  </a:solidFill>
                </a:defRPr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Shape 35"/>
            <p:cNvSpPr/>
            <p:nvPr/>
          </p:nvSpPr>
          <p:spPr>
            <a:xfrm flipH="1">
              <a:off x="7532487" y="2276247"/>
              <a:ext cx="462717" cy="450769"/>
            </a:xfrm>
            <a:prstGeom prst="ellipse">
              <a:avLst/>
            </a:prstGeom>
            <a:noFill/>
            <a:ln w="28575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Shape 36"/>
            <p:cNvSpPr/>
            <p:nvPr/>
          </p:nvSpPr>
          <p:spPr>
            <a:xfrm flipH="1" flipV="1">
              <a:off x="7763846" y="2421056"/>
              <a:ext cx="0" cy="161149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99" name="Straight Connector 98"/>
            <p:cNvCxnSpPr/>
            <p:nvPr/>
          </p:nvCxnSpPr>
          <p:spPr>
            <a:xfrm flipH="1" flipV="1">
              <a:off x="5354203" y="4256618"/>
              <a:ext cx="0" cy="5249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ectangle 99"/>
            <p:cNvSpPr/>
            <p:nvPr/>
          </p:nvSpPr>
          <p:spPr>
            <a:xfrm flipH="1">
              <a:off x="6160418" y="1328649"/>
              <a:ext cx="2796507" cy="232059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01" name="Straight Connector 100"/>
            <p:cNvCxnSpPr/>
            <p:nvPr/>
          </p:nvCxnSpPr>
          <p:spPr>
            <a:xfrm>
              <a:off x="4536823" y="3651692"/>
              <a:ext cx="81318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4536823" y="1327557"/>
              <a:ext cx="81318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4536823" y="4672860"/>
              <a:ext cx="81318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Shape 39"/>
            <p:cNvSpPr/>
            <p:nvPr/>
          </p:nvSpPr>
          <p:spPr>
            <a:xfrm>
              <a:off x="4487571" y="624396"/>
              <a:ext cx="70848" cy="12574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4516358" y="2451713"/>
              <a:ext cx="39979" cy="99837"/>
            </a:xfrm>
            <a:prstGeom prst="rect">
              <a:avLst/>
            </a:prstGeom>
            <a:solidFill>
              <a:srgbClr val="C00000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5" name="Footer Placeholder 8"/>
          <p:cNvSpPr txBox="1">
            <a:spLocks/>
          </p:cNvSpPr>
          <p:nvPr userDrawn="1"/>
        </p:nvSpPr>
        <p:spPr>
          <a:xfrm>
            <a:off x="10080328" y="6424777"/>
            <a:ext cx="1996059" cy="23589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FACEBOOK.COM/MENSLAXOFFICIALS</a:t>
            </a:r>
          </a:p>
        </p:txBody>
      </p:sp>
    </p:spTree>
    <p:extLst>
      <p:ext uri="{BB962C8B-B14F-4D97-AF65-F5344CB8AC3E}">
        <p14:creationId xmlns:p14="http://schemas.microsoft.com/office/powerpoint/2010/main" val="688923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7747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Field Vertical Goal D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1"/>
          <p:cNvSpPr>
            <a:spLocks noGrp="1"/>
          </p:cNvSpPr>
          <p:nvPr>
            <p:ph type="title"/>
          </p:nvPr>
        </p:nvSpPr>
        <p:spPr>
          <a:xfrm>
            <a:off x="4" y="43131"/>
            <a:ext cx="12192001" cy="3881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r>
              <a:rPr lang="en-US" kern="0"/>
              <a:t>USLACROSSE.ARBITERSPORTS.COM | USLACROSSE.ORG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190950" y="419546"/>
            <a:ext cx="11741447" cy="5971205"/>
            <a:chOff x="143210" y="314658"/>
            <a:chExt cx="8806085" cy="4478404"/>
          </a:xfrm>
        </p:grpSpPr>
        <p:sp>
          <p:nvSpPr>
            <p:cNvPr id="23" name="Rectangle 22"/>
            <p:cNvSpPr/>
            <p:nvPr/>
          </p:nvSpPr>
          <p:spPr>
            <a:xfrm flipV="1">
              <a:off x="7380744" y="1948966"/>
              <a:ext cx="1420407" cy="280376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 flipV="1">
              <a:off x="1694239" y="1948966"/>
              <a:ext cx="5686506" cy="280376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 flipV="1">
              <a:off x="277476" y="1948966"/>
              <a:ext cx="1416763" cy="280376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Shape 35"/>
            <p:cNvSpPr/>
            <p:nvPr/>
          </p:nvSpPr>
          <p:spPr>
            <a:xfrm flipV="1">
              <a:off x="4248329" y="3184851"/>
              <a:ext cx="762000" cy="734352"/>
            </a:xfrm>
            <a:prstGeom prst="ellipse">
              <a:avLst/>
            </a:prstGeom>
            <a:noFill/>
            <a:ln w="44450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 flipV="1">
              <a:off x="4508076" y="3552027"/>
              <a:ext cx="2425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 flipV="1">
              <a:off x="277476" y="353525"/>
              <a:ext cx="8523676" cy="159544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 flipV="1">
              <a:off x="1708581" y="353525"/>
              <a:ext cx="0" cy="7606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7382664" y="353525"/>
              <a:ext cx="0" cy="7606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 rot="16200000" flipV="1">
              <a:off x="4606469" y="304011"/>
              <a:ext cx="45720" cy="99837"/>
            </a:xfrm>
            <a:prstGeom prst="rect">
              <a:avLst/>
            </a:prstGeom>
            <a:solidFill>
              <a:srgbClr val="C00000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Shape 41"/>
            <p:cNvSpPr/>
            <p:nvPr/>
          </p:nvSpPr>
          <p:spPr>
            <a:xfrm rot="16200000" flipV="1">
              <a:off x="8839449" y="278200"/>
              <a:ext cx="73387" cy="14630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Isosceles Triangle 34"/>
            <p:cNvSpPr/>
            <p:nvPr/>
          </p:nvSpPr>
          <p:spPr>
            <a:xfrm rot="5400000" flipV="1">
              <a:off x="140948" y="1041626"/>
              <a:ext cx="135372" cy="130848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Shape 41"/>
            <p:cNvSpPr/>
            <p:nvPr userDrawn="1"/>
          </p:nvSpPr>
          <p:spPr>
            <a:xfrm rot="16200000" flipV="1">
              <a:off x="8825679" y="4683216"/>
              <a:ext cx="73387" cy="14630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Shape 41"/>
            <p:cNvSpPr/>
            <p:nvPr userDrawn="1"/>
          </p:nvSpPr>
          <p:spPr>
            <a:xfrm rot="5400000" flipV="1">
              <a:off x="197998" y="4683217"/>
              <a:ext cx="73387" cy="14630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8" name="Footer Placeholder 8"/>
          <p:cNvSpPr txBox="1">
            <a:spLocks/>
          </p:cNvSpPr>
          <p:nvPr userDrawn="1"/>
        </p:nvSpPr>
        <p:spPr>
          <a:xfrm>
            <a:off x="10080328" y="6424777"/>
            <a:ext cx="1996059" cy="23589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FACEBOOK.COM/MENSLAXOFFICIALS</a:t>
            </a:r>
          </a:p>
        </p:txBody>
      </p:sp>
    </p:spTree>
    <p:extLst>
      <p:ext uri="{BB962C8B-B14F-4D97-AF65-F5344CB8AC3E}">
        <p14:creationId xmlns:p14="http://schemas.microsoft.com/office/powerpoint/2010/main" val="41309578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Field Veritcal Goal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1"/>
          <p:cNvSpPr>
            <a:spLocks noGrp="1"/>
          </p:cNvSpPr>
          <p:nvPr>
            <p:ph type="title"/>
          </p:nvPr>
        </p:nvSpPr>
        <p:spPr>
          <a:xfrm>
            <a:off x="4" y="43131"/>
            <a:ext cx="12192001" cy="3881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2" name="Footer Placeholder 8"/>
          <p:cNvSpPr>
            <a:spLocks noGrp="1"/>
          </p:cNvSpPr>
          <p:nvPr userDrawn="1">
            <p:ph type="ftr" sz="quarter" idx="3"/>
          </p:nvPr>
        </p:nvSpPr>
        <p:spPr>
          <a:xfrm>
            <a:off x="4165600" y="6356354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r>
              <a:rPr lang="en-US" kern="0"/>
              <a:t>USLACROSSE.ARBITERSPORTS.COM | USLACROSSE.ORG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90950" y="322443"/>
            <a:ext cx="11741447" cy="6086787"/>
            <a:chOff x="143210" y="241831"/>
            <a:chExt cx="8806085" cy="4565090"/>
          </a:xfrm>
        </p:grpSpPr>
        <p:sp>
          <p:nvSpPr>
            <p:cNvPr id="34" name="Rectangle 33"/>
            <p:cNvSpPr/>
            <p:nvPr/>
          </p:nvSpPr>
          <p:spPr>
            <a:xfrm>
              <a:off x="7380744" y="368852"/>
              <a:ext cx="1420407" cy="280376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694239" y="368852"/>
              <a:ext cx="5686506" cy="280376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77476" y="368852"/>
              <a:ext cx="1416763" cy="280376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Shape 35"/>
            <p:cNvSpPr/>
            <p:nvPr/>
          </p:nvSpPr>
          <p:spPr>
            <a:xfrm>
              <a:off x="4248329" y="1202377"/>
              <a:ext cx="762000" cy="734352"/>
            </a:xfrm>
            <a:prstGeom prst="ellipse">
              <a:avLst/>
            </a:prstGeom>
            <a:noFill/>
            <a:ln w="44450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4508076" y="1569553"/>
              <a:ext cx="2425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/>
            <p:cNvSpPr/>
            <p:nvPr/>
          </p:nvSpPr>
          <p:spPr>
            <a:xfrm>
              <a:off x="277476" y="3172614"/>
              <a:ext cx="8523676" cy="159544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1708581" y="4007405"/>
              <a:ext cx="0" cy="7606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7382664" y="4007405"/>
              <a:ext cx="0" cy="7606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Shape 41"/>
            <p:cNvSpPr/>
            <p:nvPr/>
          </p:nvSpPr>
          <p:spPr>
            <a:xfrm>
              <a:off x="8770594" y="241831"/>
              <a:ext cx="73387" cy="14630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Shape 41"/>
            <p:cNvSpPr/>
            <p:nvPr/>
          </p:nvSpPr>
          <p:spPr>
            <a:xfrm>
              <a:off x="236098" y="241831"/>
              <a:ext cx="73387" cy="14630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 rot="5400000">
              <a:off x="4609340" y="4721637"/>
              <a:ext cx="39979" cy="99837"/>
            </a:xfrm>
            <a:prstGeom prst="rect">
              <a:avLst/>
            </a:prstGeom>
            <a:solidFill>
              <a:srgbClr val="C00000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Shape 41"/>
            <p:cNvSpPr/>
            <p:nvPr/>
          </p:nvSpPr>
          <p:spPr>
            <a:xfrm rot="5400000">
              <a:off x="8839449" y="4697076"/>
              <a:ext cx="73387" cy="14630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Isosceles Triangle 54"/>
            <p:cNvSpPr/>
            <p:nvPr userDrawn="1"/>
          </p:nvSpPr>
          <p:spPr>
            <a:xfrm rot="5400000" flipV="1">
              <a:off x="140948" y="3969912"/>
              <a:ext cx="135372" cy="130848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8" name="Footer Placeholder 8"/>
          <p:cNvSpPr txBox="1">
            <a:spLocks/>
          </p:cNvSpPr>
          <p:nvPr userDrawn="1"/>
        </p:nvSpPr>
        <p:spPr>
          <a:xfrm>
            <a:off x="10080328" y="6424777"/>
            <a:ext cx="1996059" cy="23589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FACEBOOK.COM/MENSLAXOFFICIALS</a:t>
            </a:r>
          </a:p>
        </p:txBody>
      </p:sp>
    </p:spTree>
    <p:extLst>
      <p:ext uri="{BB962C8B-B14F-4D97-AF65-F5344CB8AC3E}">
        <p14:creationId xmlns:p14="http://schemas.microsoft.com/office/powerpoint/2010/main" val="34838405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se Zoom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1"/>
          <p:cNvSpPr>
            <a:spLocks noGrp="1"/>
          </p:cNvSpPr>
          <p:nvPr>
            <p:ph type="title"/>
          </p:nvPr>
        </p:nvSpPr>
        <p:spPr>
          <a:xfrm>
            <a:off x="4" y="43131"/>
            <a:ext cx="12192001" cy="3881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8"/>
          <p:cNvSpPr>
            <a:spLocks noGrp="1"/>
          </p:cNvSpPr>
          <p:nvPr userDrawn="1">
            <p:ph type="ftr" sz="quarter" idx="3"/>
          </p:nvPr>
        </p:nvSpPr>
        <p:spPr>
          <a:xfrm>
            <a:off x="4165600" y="6356354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r>
              <a:rPr lang="en-US" kern="0"/>
              <a:t>USLACROSSE.ARBITERSPORTS.COM | USLACROSSE.ORG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4" y="584204"/>
            <a:ext cx="12192001" cy="5334097"/>
            <a:chOff x="1" y="438150"/>
            <a:chExt cx="9144001" cy="4000573"/>
          </a:xfrm>
        </p:grpSpPr>
        <p:sp>
          <p:nvSpPr>
            <p:cNvPr id="49" name="Shape 14"/>
            <p:cNvSpPr/>
            <p:nvPr/>
          </p:nvSpPr>
          <p:spPr>
            <a:xfrm flipH="1" flipV="1">
              <a:off x="190811" y="438150"/>
              <a:ext cx="0" cy="3990029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Shape 16"/>
            <p:cNvSpPr/>
            <p:nvPr/>
          </p:nvSpPr>
          <p:spPr>
            <a:xfrm>
              <a:off x="1" y="720239"/>
              <a:ext cx="9144000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Shape 17"/>
            <p:cNvSpPr/>
            <p:nvPr/>
          </p:nvSpPr>
          <p:spPr>
            <a:xfrm flipV="1">
              <a:off x="2" y="4417637"/>
              <a:ext cx="9144000" cy="2108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Shape 35"/>
            <p:cNvSpPr/>
            <p:nvPr/>
          </p:nvSpPr>
          <p:spPr>
            <a:xfrm>
              <a:off x="3926960" y="2431696"/>
              <a:ext cx="1252291" cy="1206854"/>
            </a:xfrm>
            <a:prstGeom prst="ellipse">
              <a:avLst/>
            </a:prstGeom>
            <a:noFill/>
            <a:ln w="57150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Shape 14"/>
            <p:cNvSpPr/>
            <p:nvPr userDrawn="1"/>
          </p:nvSpPr>
          <p:spPr>
            <a:xfrm flipH="1" flipV="1">
              <a:off x="8915400" y="438150"/>
              <a:ext cx="0" cy="399003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7" name="Straight Connector 16"/>
            <p:cNvCxnSpPr/>
            <p:nvPr userDrawn="1"/>
          </p:nvCxnSpPr>
          <p:spPr>
            <a:xfrm>
              <a:off x="4372729" y="3035123"/>
              <a:ext cx="39854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Footer Placeholder 8"/>
          <p:cNvSpPr txBox="1">
            <a:spLocks/>
          </p:cNvSpPr>
          <p:nvPr userDrawn="1"/>
        </p:nvSpPr>
        <p:spPr>
          <a:xfrm>
            <a:off x="10080328" y="6424777"/>
            <a:ext cx="1996059" cy="23589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FACEBOOK.COM/MENSLAXOFFICIALS</a:t>
            </a:r>
          </a:p>
        </p:txBody>
      </p:sp>
    </p:spTree>
    <p:extLst>
      <p:ext uri="{BB962C8B-B14F-4D97-AF65-F5344CB8AC3E}">
        <p14:creationId xmlns:p14="http://schemas.microsoft.com/office/powerpoint/2010/main" val="18908857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eld R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ontent Placeholder 2"/>
          <p:cNvSpPr>
            <a:spLocks noGrp="1"/>
          </p:cNvSpPr>
          <p:nvPr>
            <p:ph sz="half" idx="1"/>
          </p:nvPr>
        </p:nvSpPr>
        <p:spPr>
          <a:xfrm>
            <a:off x="310551" y="776377"/>
            <a:ext cx="5384800" cy="523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r>
              <a:rPr lang="en-US" kern="0"/>
              <a:t>USLACROSSE.ARBITERSPORTS.COM | USLACROSSE.ORG</a:t>
            </a:r>
          </a:p>
        </p:txBody>
      </p: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4" y="43131"/>
            <a:ext cx="12192001" cy="3881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57" name="Group 56"/>
          <p:cNvGrpSpPr/>
          <p:nvPr userDrawn="1"/>
        </p:nvGrpSpPr>
        <p:grpSpPr>
          <a:xfrm flipH="1">
            <a:off x="5994403" y="832528"/>
            <a:ext cx="5976292" cy="5542872"/>
            <a:chOff x="76200" y="624396"/>
            <a:chExt cx="4482219" cy="4157154"/>
          </a:xfrm>
        </p:grpSpPr>
        <p:sp>
          <p:nvSpPr>
            <p:cNvPr id="58" name="Rectangle 57"/>
            <p:cNvSpPr/>
            <p:nvPr/>
          </p:nvSpPr>
          <p:spPr>
            <a:xfrm>
              <a:off x="2909976" y="730240"/>
              <a:ext cx="1626375" cy="351881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13470" y="730240"/>
              <a:ext cx="2796507" cy="59731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13166" y="3651737"/>
              <a:ext cx="2796810" cy="59731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Shape 42"/>
            <p:cNvSpPr/>
            <p:nvPr/>
          </p:nvSpPr>
          <p:spPr>
            <a:xfrm>
              <a:off x="76200" y="624396"/>
              <a:ext cx="64172" cy="11993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Shape 41"/>
            <p:cNvSpPr/>
            <p:nvPr/>
          </p:nvSpPr>
          <p:spPr>
            <a:xfrm>
              <a:off x="77182" y="4240361"/>
              <a:ext cx="64172" cy="11389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2452806" y="4249055"/>
              <a:ext cx="1263083" cy="42380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Shape 13"/>
            <p:cNvSpPr/>
            <p:nvPr/>
          </p:nvSpPr>
          <p:spPr>
            <a:xfrm>
              <a:off x="3669080" y="4184677"/>
              <a:ext cx="95921" cy="71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600">
                  <a:solidFill>
                    <a:srgbClr val="FFFFFF"/>
                  </a:solidFill>
                </a:defRPr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Shape 35"/>
            <p:cNvSpPr/>
            <p:nvPr/>
          </p:nvSpPr>
          <p:spPr>
            <a:xfrm>
              <a:off x="1075191" y="2276247"/>
              <a:ext cx="462717" cy="450769"/>
            </a:xfrm>
            <a:prstGeom prst="ellipse">
              <a:avLst/>
            </a:prstGeom>
            <a:noFill/>
            <a:ln w="28575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Shape 36"/>
            <p:cNvSpPr/>
            <p:nvPr/>
          </p:nvSpPr>
          <p:spPr>
            <a:xfrm flipV="1">
              <a:off x="1306549" y="2421056"/>
              <a:ext cx="0" cy="161149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67" name="Straight Connector 66"/>
            <p:cNvCxnSpPr/>
            <p:nvPr/>
          </p:nvCxnSpPr>
          <p:spPr>
            <a:xfrm flipV="1">
              <a:off x="3716192" y="4256618"/>
              <a:ext cx="0" cy="5249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67"/>
            <p:cNvSpPr/>
            <p:nvPr/>
          </p:nvSpPr>
          <p:spPr>
            <a:xfrm>
              <a:off x="113470" y="1328649"/>
              <a:ext cx="2796507" cy="232059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69" name="Straight Connector 68"/>
            <p:cNvCxnSpPr/>
            <p:nvPr/>
          </p:nvCxnSpPr>
          <p:spPr>
            <a:xfrm flipH="1">
              <a:off x="3720384" y="3651692"/>
              <a:ext cx="81318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3720384" y="1327557"/>
              <a:ext cx="81318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3720384" y="4672860"/>
              <a:ext cx="81318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Shape 39"/>
            <p:cNvSpPr/>
            <p:nvPr/>
          </p:nvSpPr>
          <p:spPr>
            <a:xfrm>
              <a:off x="4487571" y="624396"/>
              <a:ext cx="70848" cy="12574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516358" y="2451713"/>
              <a:ext cx="39979" cy="99837"/>
            </a:xfrm>
            <a:prstGeom prst="rect">
              <a:avLst/>
            </a:prstGeom>
            <a:solidFill>
              <a:srgbClr val="C00000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2" name="Footer Placeholder 8"/>
          <p:cNvSpPr txBox="1">
            <a:spLocks/>
          </p:cNvSpPr>
          <p:nvPr userDrawn="1"/>
        </p:nvSpPr>
        <p:spPr>
          <a:xfrm>
            <a:off x="10080328" y="6424777"/>
            <a:ext cx="1996059" cy="23589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FACEBOOK.COM/MENSLAXOFFICIALS</a:t>
            </a:r>
          </a:p>
        </p:txBody>
      </p:sp>
    </p:spTree>
    <p:extLst>
      <p:ext uri="{BB962C8B-B14F-4D97-AF65-F5344CB8AC3E}">
        <p14:creationId xmlns:p14="http://schemas.microsoft.com/office/powerpoint/2010/main" val="13744071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eld Right S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r>
              <a:rPr lang="en-US" kern="0"/>
              <a:t>USLACROSSE.ARBITERSPORTS.COM | USLACROSSE.ORG</a:t>
            </a: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4" y="43131"/>
            <a:ext cx="12192001" cy="3881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90" name="Group 89"/>
          <p:cNvGrpSpPr/>
          <p:nvPr userDrawn="1"/>
        </p:nvGrpSpPr>
        <p:grpSpPr>
          <a:xfrm>
            <a:off x="2718821" y="545106"/>
            <a:ext cx="6754367" cy="6230593"/>
            <a:chOff x="4487571" y="624396"/>
            <a:chExt cx="4506624" cy="4157154"/>
          </a:xfrm>
        </p:grpSpPr>
        <p:sp>
          <p:nvSpPr>
            <p:cNvPr id="91" name="Rectangle 90"/>
            <p:cNvSpPr/>
            <p:nvPr/>
          </p:nvSpPr>
          <p:spPr>
            <a:xfrm flipH="1">
              <a:off x="4534044" y="730240"/>
              <a:ext cx="1626375" cy="351881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 flipH="1">
              <a:off x="6160418" y="730240"/>
              <a:ext cx="2796507" cy="59731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 flipH="1">
              <a:off x="6160419" y="3651737"/>
              <a:ext cx="2796810" cy="59731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Shape 42"/>
            <p:cNvSpPr/>
            <p:nvPr/>
          </p:nvSpPr>
          <p:spPr>
            <a:xfrm flipH="1">
              <a:off x="8930023" y="624396"/>
              <a:ext cx="64172" cy="11993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Shape 41"/>
            <p:cNvSpPr/>
            <p:nvPr/>
          </p:nvSpPr>
          <p:spPr>
            <a:xfrm flipH="1">
              <a:off x="8929041" y="4240361"/>
              <a:ext cx="64172" cy="11389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 flipH="1">
              <a:off x="5354506" y="4249055"/>
              <a:ext cx="1263083" cy="42380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Shape 13"/>
            <p:cNvSpPr/>
            <p:nvPr/>
          </p:nvSpPr>
          <p:spPr>
            <a:xfrm flipH="1">
              <a:off x="5305394" y="4184677"/>
              <a:ext cx="95921" cy="71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600">
                  <a:solidFill>
                    <a:srgbClr val="FFFFFF"/>
                  </a:solidFill>
                </a:defRPr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Shape 35"/>
            <p:cNvSpPr/>
            <p:nvPr/>
          </p:nvSpPr>
          <p:spPr>
            <a:xfrm flipH="1">
              <a:off x="7532487" y="2276247"/>
              <a:ext cx="462717" cy="450769"/>
            </a:xfrm>
            <a:prstGeom prst="ellipse">
              <a:avLst/>
            </a:prstGeom>
            <a:noFill/>
            <a:ln w="28575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Shape 36"/>
            <p:cNvSpPr/>
            <p:nvPr/>
          </p:nvSpPr>
          <p:spPr>
            <a:xfrm flipH="1" flipV="1">
              <a:off x="7763846" y="2421056"/>
              <a:ext cx="0" cy="161149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00" name="Straight Connector 99"/>
            <p:cNvCxnSpPr/>
            <p:nvPr/>
          </p:nvCxnSpPr>
          <p:spPr>
            <a:xfrm flipH="1" flipV="1">
              <a:off x="5354203" y="4256618"/>
              <a:ext cx="0" cy="5249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ectangle 100"/>
            <p:cNvSpPr/>
            <p:nvPr/>
          </p:nvSpPr>
          <p:spPr>
            <a:xfrm flipH="1">
              <a:off x="6160418" y="1328649"/>
              <a:ext cx="2796507" cy="232059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02" name="Straight Connector 101"/>
            <p:cNvCxnSpPr/>
            <p:nvPr/>
          </p:nvCxnSpPr>
          <p:spPr>
            <a:xfrm>
              <a:off x="4536823" y="3651692"/>
              <a:ext cx="81318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4536823" y="1327557"/>
              <a:ext cx="81318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4536823" y="4672860"/>
              <a:ext cx="81318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Shape 39"/>
            <p:cNvSpPr/>
            <p:nvPr/>
          </p:nvSpPr>
          <p:spPr>
            <a:xfrm>
              <a:off x="4487571" y="624396"/>
              <a:ext cx="70848" cy="12574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4516358" y="2451713"/>
              <a:ext cx="39979" cy="99837"/>
            </a:xfrm>
            <a:prstGeom prst="rect">
              <a:avLst/>
            </a:prstGeom>
            <a:solidFill>
              <a:srgbClr val="C00000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1" name="Footer Placeholder 8"/>
          <p:cNvSpPr txBox="1">
            <a:spLocks/>
          </p:cNvSpPr>
          <p:nvPr userDrawn="1"/>
        </p:nvSpPr>
        <p:spPr>
          <a:xfrm>
            <a:off x="10080328" y="6424777"/>
            <a:ext cx="1996059" cy="23589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FACEBOOK.COM/MENSLAXOFFICIALS</a:t>
            </a:r>
          </a:p>
        </p:txBody>
      </p:sp>
    </p:spTree>
    <p:extLst>
      <p:ext uri="{BB962C8B-B14F-4D97-AF65-F5344CB8AC3E}">
        <p14:creationId xmlns:p14="http://schemas.microsoft.com/office/powerpoint/2010/main" val="16934065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eld Lef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ontent Placeholder 3"/>
          <p:cNvSpPr>
            <a:spLocks noGrp="1"/>
          </p:cNvSpPr>
          <p:nvPr>
            <p:ph sz="half" idx="2"/>
          </p:nvPr>
        </p:nvSpPr>
        <p:spPr>
          <a:xfrm>
            <a:off x="6577161" y="742002"/>
            <a:ext cx="5384800" cy="56416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r>
              <a:rPr lang="en-US" kern="0"/>
              <a:t>USLACROSSE.ARBITERSPORTS.COM | USLACROSSE.ORG</a:t>
            </a:r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4" y="43131"/>
            <a:ext cx="12192001" cy="3881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221311" y="832528"/>
            <a:ext cx="5976292" cy="5542872"/>
            <a:chOff x="76200" y="624396"/>
            <a:chExt cx="4482219" cy="4157154"/>
          </a:xfrm>
        </p:grpSpPr>
        <p:sp>
          <p:nvSpPr>
            <p:cNvPr id="34" name="Rectangle 33"/>
            <p:cNvSpPr/>
            <p:nvPr/>
          </p:nvSpPr>
          <p:spPr>
            <a:xfrm>
              <a:off x="2909976" y="730240"/>
              <a:ext cx="1626375" cy="351881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13470" y="730240"/>
              <a:ext cx="2796507" cy="59731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13166" y="3651737"/>
              <a:ext cx="2796810" cy="59731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Shape 42"/>
            <p:cNvSpPr/>
            <p:nvPr/>
          </p:nvSpPr>
          <p:spPr>
            <a:xfrm>
              <a:off x="76200" y="624396"/>
              <a:ext cx="64172" cy="11993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Shape 41"/>
            <p:cNvSpPr/>
            <p:nvPr/>
          </p:nvSpPr>
          <p:spPr>
            <a:xfrm>
              <a:off x="77182" y="4240361"/>
              <a:ext cx="64172" cy="11389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452806" y="4249055"/>
              <a:ext cx="1263083" cy="42380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Shape 13"/>
            <p:cNvSpPr/>
            <p:nvPr/>
          </p:nvSpPr>
          <p:spPr>
            <a:xfrm>
              <a:off x="3669080" y="4184677"/>
              <a:ext cx="95921" cy="71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600">
                  <a:solidFill>
                    <a:srgbClr val="FFFFFF"/>
                  </a:solidFill>
                </a:defRPr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Shape 35"/>
            <p:cNvSpPr/>
            <p:nvPr/>
          </p:nvSpPr>
          <p:spPr>
            <a:xfrm>
              <a:off x="1075191" y="2276247"/>
              <a:ext cx="462717" cy="450769"/>
            </a:xfrm>
            <a:prstGeom prst="ellipse">
              <a:avLst/>
            </a:prstGeom>
            <a:noFill/>
            <a:ln w="28575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Shape 36"/>
            <p:cNvSpPr/>
            <p:nvPr/>
          </p:nvSpPr>
          <p:spPr>
            <a:xfrm flipV="1">
              <a:off x="1306549" y="2421056"/>
              <a:ext cx="0" cy="161149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>
            <a:xfrm flipV="1">
              <a:off x="3716192" y="4256618"/>
              <a:ext cx="0" cy="5249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/>
            <p:cNvSpPr/>
            <p:nvPr/>
          </p:nvSpPr>
          <p:spPr>
            <a:xfrm>
              <a:off x="113470" y="1328649"/>
              <a:ext cx="2796507" cy="232059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63" name="Straight Connector 62"/>
            <p:cNvCxnSpPr/>
            <p:nvPr/>
          </p:nvCxnSpPr>
          <p:spPr>
            <a:xfrm flipH="1">
              <a:off x="3720384" y="3651692"/>
              <a:ext cx="81318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>
              <a:off x="3720384" y="1327557"/>
              <a:ext cx="81318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3720384" y="4672860"/>
              <a:ext cx="81318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Shape 39"/>
            <p:cNvSpPr/>
            <p:nvPr/>
          </p:nvSpPr>
          <p:spPr>
            <a:xfrm>
              <a:off x="4487571" y="624396"/>
              <a:ext cx="70848" cy="12574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4516358" y="2451713"/>
              <a:ext cx="39979" cy="99837"/>
            </a:xfrm>
            <a:prstGeom prst="rect">
              <a:avLst/>
            </a:prstGeom>
            <a:solidFill>
              <a:srgbClr val="C00000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2" name="Footer Placeholder 8"/>
          <p:cNvSpPr txBox="1">
            <a:spLocks/>
          </p:cNvSpPr>
          <p:nvPr userDrawn="1"/>
        </p:nvSpPr>
        <p:spPr>
          <a:xfrm>
            <a:off x="10080328" y="6424777"/>
            <a:ext cx="1996059" cy="23589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FACEBOOK.COM/MENSLAXOFFICIALS</a:t>
            </a:r>
          </a:p>
        </p:txBody>
      </p:sp>
    </p:spTree>
    <p:extLst>
      <p:ext uri="{BB962C8B-B14F-4D97-AF65-F5344CB8AC3E}">
        <p14:creationId xmlns:p14="http://schemas.microsoft.com/office/powerpoint/2010/main" val="34380066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eld Left S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oter Placeholder 8"/>
          <p:cNvSpPr>
            <a:spLocks noGrp="1"/>
          </p:cNvSpPr>
          <p:nvPr userDrawn="1">
            <p:ph type="ftr" sz="quarter" idx="3"/>
          </p:nvPr>
        </p:nvSpPr>
        <p:spPr>
          <a:xfrm>
            <a:off x="4165600" y="6356354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r>
              <a:rPr lang="en-US" kern="0"/>
              <a:t>USLACROSSE.ARBITERSPORTS.COM | USLACROSSE.ORG</a:t>
            </a:r>
          </a:p>
        </p:txBody>
      </p:sp>
      <p:sp>
        <p:nvSpPr>
          <p:cNvPr id="27" name="Title 1"/>
          <p:cNvSpPr>
            <a:spLocks noGrp="1"/>
          </p:cNvSpPr>
          <p:nvPr userDrawn="1">
            <p:ph type="title"/>
          </p:nvPr>
        </p:nvSpPr>
        <p:spPr>
          <a:xfrm>
            <a:off x="4" y="43131"/>
            <a:ext cx="12192001" cy="3881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93" name="Group 92"/>
          <p:cNvGrpSpPr/>
          <p:nvPr userDrawn="1"/>
        </p:nvGrpSpPr>
        <p:grpSpPr>
          <a:xfrm flipH="1">
            <a:off x="2718821" y="545106"/>
            <a:ext cx="6754367" cy="6230593"/>
            <a:chOff x="4487571" y="624396"/>
            <a:chExt cx="4506624" cy="4157154"/>
          </a:xfrm>
        </p:grpSpPr>
        <p:sp>
          <p:nvSpPr>
            <p:cNvPr id="94" name="Rectangle 93"/>
            <p:cNvSpPr/>
            <p:nvPr/>
          </p:nvSpPr>
          <p:spPr>
            <a:xfrm flipH="1">
              <a:off x="4534044" y="730240"/>
              <a:ext cx="1626375" cy="351881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 flipH="1">
              <a:off x="6160418" y="730240"/>
              <a:ext cx="2796507" cy="59731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 flipH="1">
              <a:off x="6160419" y="3651737"/>
              <a:ext cx="2796810" cy="59731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Shape 42"/>
            <p:cNvSpPr/>
            <p:nvPr/>
          </p:nvSpPr>
          <p:spPr>
            <a:xfrm flipH="1">
              <a:off x="8930023" y="624396"/>
              <a:ext cx="64172" cy="11993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Shape 41"/>
            <p:cNvSpPr/>
            <p:nvPr/>
          </p:nvSpPr>
          <p:spPr>
            <a:xfrm flipH="1">
              <a:off x="8929041" y="4240361"/>
              <a:ext cx="64172" cy="11389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 flipH="1">
              <a:off x="5354506" y="4249055"/>
              <a:ext cx="1263083" cy="42380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Shape 13"/>
            <p:cNvSpPr/>
            <p:nvPr/>
          </p:nvSpPr>
          <p:spPr>
            <a:xfrm flipH="1">
              <a:off x="5305394" y="4184677"/>
              <a:ext cx="95921" cy="71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600">
                  <a:solidFill>
                    <a:srgbClr val="FFFFFF"/>
                  </a:solidFill>
                </a:defRPr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Shape 35"/>
            <p:cNvSpPr/>
            <p:nvPr/>
          </p:nvSpPr>
          <p:spPr>
            <a:xfrm flipH="1">
              <a:off x="7532487" y="2276247"/>
              <a:ext cx="462717" cy="450769"/>
            </a:xfrm>
            <a:prstGeom prst="ellipse">
              <a:avLst/>
            </a:prstGeom>
            <a:noFill/>
            <a:ln w="28575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Shape 36"/>
            <p:cNvSpPr/>
            <p:nvPr/>
          </p:nvSpPr>
          <p:spPr>
            <a:xfrm flipH="1" flipV="1">
              <a:off x="7763846" y="2421056"/>
              <a:ext cx="0" cy="161149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03" name="Straight Connector 102"/>
            <p:cNvCxnSpPr/>
            <p:nvPr/>
          </p:nvCxnSpPr>
          <p:spPr>
            <a:xfrm flipH="1" flipV="1">
              <a:off x="5354203" y="4256618"/>
              <a:ext cx="0" cy="5249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Rectangle 103"/>
            <p:cNvSpPr/>
            <p:nvPr/>
          </p:nvSpPr>
          <p:spPr>
            <a:xfrm flipH="1">
              <a:off x="6160418" y="1328649"/>
              <a:ext cx="2796507" cy="232059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05" name="Straight Connector 104"/>
            <p:cNvCxnSpPr/>
            <p:nvPr/>
          </p:nvCxnSpPr>
          <p:spPr>
            <a:xfrm>
              <a:off x="4536823" y="3651692"/>
              <a:ext cx="81318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4536823" y="1327557"/>
              <a:ext cx="81318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4536823" y="4672860"/>
              <a:ext cx="81318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Shape 39"/>
            <p:cNvSpPr/>
            <p:nvPr/>
          </p:nvSpPr>
          <p:spPr>
            <a:xfrm>
              <a:off x="4487571" y="624396"/>
              <a:ext cx="70848" cy="12574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rgbClr val="0000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4516358" y="2451713"/>
              <a:ext cx="39979" cy="99837"/>
            </a:xfrm>
            <a:prstGeom prst="rect">
              <a:avLst/>
            </a:prstGeom>
            <a:solidFill>
              <a:srgbClr val="C00000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1" name="Footer Placeholder 8"/>
          <p:cNvSpPr txBox="1">
            <a:spLocks/>
          </p:cNvSpPr>
          <p:nvPr userDrawn="1"/>
        </p:nvSpPr>
        <p:spPr>
          <a:xfrm>
            <a:off x="10080328" y="6424777"/>
            <a:ext cx="1996059" cy="23589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FACEBOOK.COM/MENSLAXOFFICIALS</a:t>
            </a:r>
          </a:p>
        </p:txBody>
      </p:sp>
    </p:spTree>
    <p:extLst>
      <p:ext uri="{BB962C8B-B14F-4D97-AF65-F5344CB8AC3E}">
        <p14:creationId xmlns:p14="http://schemas.microsoft.com/office/powerpoint/2010/main" val="42935721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750111"/>
            <a:ext cx="5386917" cy="639763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389874"/>
            <a:ext cx="5386917" cy="50023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750111"/>
            <a:ext cx="5389033" cy="639763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1389873"/>
            <a:ext cx="5389033" cy="50023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8"/>
          <p:cNvSpPr>
            <a:spLocks noGrp="1"/>
          </p:cNvSpPr>
          <p:nvPr>
            <p:ph type="ftr" sz="quarter" idx="10"/>
          </p:nvPr>
        </p:nvSpPr>
        <p:spPr>
          <a:xfrm>
            <a:off x="4165600" y="6356354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r>
              <a:rPr lang="en-US" kern="0"/>
              <a:t>USLACROSSE.ARBITERSPORTS.COM | USLACROSSE.ORG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" y="43131"/>
            <a:ext cx="12192001" cy="3881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8"/>
          <p:cNvSpPr txBox="1">
            <a:spLocks/>
          </p:cNvSpPr>
          <p:nvPr userDrawn="1"/>
        </p:nvSpPr>
        <p:spPr>
          <a:xfrm>
            <a:off x="10080328" y="6424777"/>
            <a:ext cx="1996059" cy="23589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FACEBOOK.COM/MENSLAXOFFICIALS</a:t>
            </a:r>
          </a:p>
        </p:txBody>
      </p:sp>
    </p:spTree>
    <p:extLst>
      <p:ext uri="{BB962C8B-B14F-4D97-AF65-F5344CB8AC3E}">
        <p14:creationId xmlns:p14="http://schemas.microsoft.com/office/powerpoint/2010/main" val="23059075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r>
              <a:rPr lang="en-US" kern="0"/>
              <a:t>USLACROSSE.ARBITERSPORTS.COM | USLACROSSE.ORG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" y="43131"/>
            <a:ext cx="12192001" cy="3881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8"/>
          <p:cNvSpPr txBox="1">
            <a:spLocks/>
          </p:cNvSpPr>
          <p:nvPr userDrawn="1"/>
        </p:nvSpPr>
        <p:spPr>
          <a:xfrm>
            <a:off x="10080328" y="6424777"/>
            <a:ext cx="1996059" cy="23589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FACEBOOK.COM/MENSLAXOFFICIALS</a:t>
            </a:r>
          </a:p>
        </p:txBody>
      </p:sp>
    </p:spTree>
    <p:extLst>
      <p:ext uri="{BB962C8B-B14F-4D97-AF65-F5344CB8AC3E}">
        <p14:creationId xmlns:p14="http://schemas.microsoft.com/office/powerpoint/2010/main" val="10674812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r>
              <a:rPr lang="en-US" kern="0"/>
              <a:t>USLACROSSE.ARBITERSPORTS.COM | USLACROSSE.ORG</a:t>
            </a:r>
          </a:p>
        </p:txBody>
      </p:sp>
      <p:sp>
        <p:nvSpPr>
          <p:cNvPr id="3" name="Footer Placeholder 8"/>
          <p:cNvSpPr txBox="1">
            <a:spLocks/>
          </p:cNvSpPr>
          <p:nvPr userDrawn="1"/>
        </p:nvSpPr>
        <p:spPr>
          <a:xfrm>
            <a:off x="10080328" y="6424777"/>
            <a:ext cx="1996059" cy="23589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FACEBOOK.COM/MENSLAXOFFICIALS</a:t>
            </a:r>
          </a:p>
        </p:txBody>
      </p:sp>
    </p:spTree>
    <p:extLst>
      <p:ext uri="{BB962C8B-B14F-4D97-AF65-F5344CB8AC3E}">
        <p14:creationId xmlns:p14="http://schemas.microsoft.com/office/powerpoint/2010/main" val="375752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18524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7167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2181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074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677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3493DEA7-2AD4-B244-90B9-78A075AE8D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86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C68AEAC-C45B-504B-870C-B339C10E5E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403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683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87" r:id="rId14"/>
    <p:sldLayoutId id="2147483688" r:id="rId15"/>
    <p:sldLayoutId id="214748369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50">
          <a:fgClr>
            <a:schemeClr val="accent6">
              <a:lumMod val="50000"/>
            </a:schemeClr>
          </a:fgClr>
          <a:bgClr>
            <a:schemeClr val="accent6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4A294B-A51F-4869-93B3-E48CCB805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3741B6-448D-43DC-9822-02F5B10F1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B4C44A-85B5-4C5E-BDDE-94265F3C46F6}"/>
              </a:ext>
            </a:extLst>
          </p:cNvPr>
          <p:cNvCxnSpPr/>
          <p:nvPr userDrawn="1"/>
        </p:nvCxnSpPr>
        <p:spPr>
          <a:xfrm>
            <a:off x="609601" y="685800"/>
            <a:ext cx="10972800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5578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89" r:id="rId7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bg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bg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073B">
                <a:lumMod val="92000"/>
                <a:lumOff val="8000"/>
              </a:srgb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76204"/>
            <a:ext cx="10972800" cy="6143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889000"/>
            <a:ext cx="10972800" cy="5237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9" y="6172202"/>
            <a:ext cx="1217083" cy="608541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r>
              <a:rPr lang="en-US" kern="0"/>
              <a:t>USLACROSSE.ARBITERSPORTS.COM | USLACROSSE.ORG</a:t>
            </a:r>
          </a:p>
        </p:txBody>
      </p:sp>
      <p:sp>
        <p:nvSpPr>
          <p:cNvPr id="6" name="Footer Placeholder 8"/>
          <p:cNvSpPr txBox="1">
            <a:spLocks/>
          </p:cNvSpPr>
          <p:nvPr userDrawn="1"/>
        </p:nvSpPr>
        <p:spPr>
          <a:xfrm>
            <a:off x="10080328" y="6424777"/>
            <a:ext cx="1996059" cy="23589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FACEBOOK.COM/MENSLAXOFFICIALS</a:t>
            </a:r>
          </a:p>
        </p:txBody>
      </p:sp>
    </p:spTree>
    <p:extLst>
      <p:ext uri="{BB962C8B-B14F-4D97-AF65-F5344CB8AC3E}">
        <p14:creationId xmlns:p14="http://schemas.microsoft.com/office/powerpoint/2010/main" val="42482731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dt="0"/>
  <p:txStyles>
    <p:titleStyle>
      <a:lvl1pPr algn="ctr" defTabSz="914377" rtl="0" eaLnBrk="1" latinLnBrk="0" hangingPunct="1">
        <a:spcBef>
          <a:spcPct val="0"/>
        </a:spcBef>
        <a:buNone/>
        <a:defRPr sz="2000" b="1" kern="1200">
          <a:solidFill>
            <a:srgbClr val="FEBC11"/>
          </a:solidFill>
          <a:latin typeface="Helvetica" panose="020B0604020202020204" pitchFamily="34" charset="0"/>
          <a:ea typeface="+mj-ea"/>
          <a:cs typeface="Helvetica" panose="020B0604020202020204" pitchFamily="34" charset="0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emf"/><Relationship Id="rId5" Type="http://schemas.openxmlformats.org/officeDocument/2006/relationships/customXml" Target="../ink/ink3.xml"/><Relationship Id="rId4" Type="http://schemas.openxmlformats.org/officeDocument/2006/relationships/image" Target="../media/image3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emf"/><Relationship Id="rId5" Type="http://schemas.openxmlformats.org/officeDocument/2006/relationships/customXml" Target="../ink/ink5.xml"/><Relationship Id="rId4" Type="http://schemas.openxmlformats.org/officeDocument/2006/relationships/image" Target="../media/image4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7.emf"/><Relationship Id="rId4" Type="http://schemas.openxmlformats.org/officeDocument/2006/relationships/customXml" Target="../ink/ink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501F6D-8646-4541-BF4F-4D5A0B9DE8F6}"/>
              </a:ext>
            </a:extLst>
          </p:cNvPr>
          <p:cNvSpPr txBox="1"/>
          <p:nvPr/>
        </p:nvSpPr>
        <p:spPr>
          <a:xfrm>
            <a:off x="6005146" y="5509846"/>
            <a:ext cx="5738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0" i="0" spc="600" dirty="0">
                <a:solidFill>
                  <a:schemeClr val="bg1"/>
                </a:solidFill>
                <a:latin typeface="Alt Gothic Comp ATF" panose="020B0608040502040204" pitchFamily="34" charset="77"/>
              </a:rPr>
              <a:t>Two Person </a:t>
            </a:r>
            <a:r>
              <a:rPr lang="en-US" sz="4000" b="0" i="0" spc="600" dirty="0" smtClean="0">
                <a:solidFill>
                  <a:schemeClr val="bg1"/>
                </a:solidFill>
                <a:latin typeface="Alt Gothic Comp ATF" panose="020B0608040502040204" pitchFamily="34" charset="77"/>
              </a:rPr>
              <a:t>Mechanics</a:t>
            </a:r>
            <a:endParaRPr lang="en-US" sz="4000" b="0" i="0" spc="600" dirty="0">
              <a:solidFill>
                <a:schemeClr val="bg1"/>
              </a:solidFill>
              <a:latin typeface="Alt Gothic Comp ATF" panose="020B0608040502040204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2AF8D9-D62C-434A-A149-A0DA272FB4BB}"/>
              </a:ext>
            </a:extLst>
          </p:cNvPr>
          <p:cNvSpPr txBox="1"/>
          <p:nvPr/>
        </p:nvSpPr>
        <p:spPr>
          <a:xfrm>
            <a:off x="3666391" y="6187064"/>
            <a:ext cx="8030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i="0" spc="100" baseline="0" dirty="0">
                <a:solidFill>
                  <a:srgbClr val="97999B"/>
                </a:solidFill>
                <a:latin typeface="Obvia Wide Medium" panose="02000503040000020004" pitchFamily="2" charset="77"/>
              </a:rPr>
              <a:t>USA LACROSSE OFFICIALS DEVELOPMENT</a:t>
            </a:r>
          </a:p>
        </p:txBody>
      </p:sp>
    </p:spTree>
    <p:extLst>
      <p:ext uri="{BB962C8B-B14F-4D97-AF65-F5344CB8AC3E}">
        <p14:creationId xmlns:p14="http://schemas.microsoft.com/office/powerpoint/2010/main" val="378871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Lead</a:t>
            </a:r>
          </a:p>
          <a:p>
            <a:pPr lvl="1"/>
            <a:r>
              <a:rPr lang="en-US" dirty="0"/>
              <a:t>Goal</a:t>
            </a:r>
          </a:p>
          <a:p>
            <a:pPr lvl="1"/>
            <a:r>
              <a:rPr lang="en-US" dirty="0"/>
              <a:t>End </a:t>
            </a:r>
            <a:r>
              <a:rPr lang="en-US" dirty="0" smtClean="0"/>
              <a:t>Line</a:t>
            </a:r>
          </a:p>
          <a:p>
            <a:pPr lvl="1"/>
            <a:r>
              <a:rPr lang="en-US" dirty="0" smtClean="0"/>
              <a:t>Near Sideline</a:t>
            </a:r>
            <a:endParaRPr lang="en-US" dirty="0"/>
          </a:p>
          <a:p>
            <a:pPr marL="609570" lvl="1" indent="0">
              <a:buNone/>
            </a:pPr>
            <a:endParaRPr lang="en-US" dirty="0"/>
          </a:p>
          <a:p>
            <a:r>
              <a:rPr lang="en-US" dirty="0"/>
              <a:t>Trail</a:t>
            </a:r>
          </a:p>
          <a:p>
            <a:pPr lvl="1"/>
            <a:r>
              <a:rPr lang="en-US" dirty="0"/>
              <a:t>Shooter</a:t>
            </a:r>
          </a:p>
          <a:p>
            <a:pPr lvl="1"/>
            <a:r>
              <a:rPr lang="en-US" dirty="0" smtClean="0"/>
              <a:t>Over </a:t>
            </a:r>
            <a:r>
              <a:rPr lang="en-US" dirty="0"/>
              <a:t>and </a:t>
            </a:r>
            <a:r>
              <a:rPr lang="en-US" dirty="0" smtClean="0"/>
              <a:t>Back</a:t>
            </a:r>
          </a:p>
          <a:p>
            <a:pPr lvl="1"/>
            <a:r>
              <a:rPr lang="en-US" dirty="0" smtClean="0"/>
              <a:t>Near Sideline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73349" y="267394"/>
            <a:ext cx="9668558" cy="454667"/>
          </a:xfrm>
        </p:spPr>
        <p:txBody>
          <a:bodyPr>
            <a:noAutofit/>
          </a:bodyPr>
          <a:lstStyle/>
          <a:p>
            <a:pPr algn="ctr"/>
            <a:r>
              <a:rPr lang="en-US" sz="2667" b="1" dirty="0"/>
              <a:t>Lead and Trail – </a:t>
            </a:r>
            <a:r>
              <a:rPr lang="en-US" sz="2667" b="1" dirty="0" smtClean="0"/>
              <a:t>Settled </a:t>
            </a:r>
            <a:r>
              <a:rPr lang="en-US" sz="2667" b="1" dirty="0"/>
              <a:t>S</a:t>
            </a:r>
            <a:r>
              <a:rPr lang="en-US" sz="2667" b="1" dirty="0" smtClean="0"/>
              <a:t>ituation Positions </a:t>
            </a:r>
            <a:r>
              <a:rPr lang="en-US" sz="2667" b="1" dirty="0"/>
              <a:t>A</a:t>
            </a:r>
            <a:r>
              <a:rPr lang="en-US" sz="2667" b="1" dirty="0" smtClean="0"/>
              <a:t>nd Responsibilities</a:t>
            </a:r>
            <a:endParaRPr lang="en-US" sz="2667" b="1" dirty="0">
              <a:cs typeface="Calibri"/>
            </a:endParaRPr>
          </a:p>
        </p:txBody>
      </p:sp>
      <p:sp>
        <p:nvSpPr>
          <p:cNvPr id="6" name="Shape 167"/>
          <p:cNvSpPr/>
          <p:nvPr/>
        </p:nvSpPr>
        <p:spPr>
          <a:xfrm>
            <a:off x="7106014" y="4360782"/>
            <a:ext cx="464791" cy="462053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  <a:miter lim="400000"/>
          </a:ln>
          <a:effectLst>
            <a:outerShdw blurRad="63500" dist="25400" dir="5400000" rotWithShape="0">
              <a:srgbClr val="000000">
                <a:alpha val="2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7732" tIns="67732" rIns="67732" bIns="67732" anchor="ctr"/>
          <a:lstStyle>
            <a:lvl1pPr>
              <a:defRPr sz="21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1219170"/>
            <a:r>
              <a:rPr lang="en-US" sz="2667" dirty="0">
                <a:solidFill>
                  <a:prstClr val="black"/>
                </a:solidFill>
              </a:rPr>
              <a:t>T</a:t>
            </a:r>
            <a:endParaRPr sz="2667" dirty="0">
              <a:solidFill>
                <a:srgbClr val="FF0000"/>
              </a:solidFill>
            </a:endParaRPr>
          </a:p>
        </p:txBody>
      </p:sp>
      <p:sp>
        <p:nvSpPr>
          <p:cNvPr id="7" name="Shape 167"/>
          <p:cNvSpPr/>
          <p:nvPr/>
        </p:nvSpPr>
        <p:spPr>
          <a:xfrm>
            <a:off x="10072131" y="1626977"/>
            <a:ext cx="464791" cy="523839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  <a:miter lim="400000"/>
          </a:ln>
          <a:effectLst>
            <a:outerShdw blurRad="63500" dist="25400" dir="5400000" rotWithShape="0">
              <a:srgbClr val="000000">
                <a:alpha val="2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7732" tIns="67732" rIns="67732" bIns="67732" anchor="ctr"/>
          <a:lstStyle>
            <a:lvl1pPr>
              <a:defRPr sz="21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1219170"/>
            <a:r>
              <a:rPr lang="en-US" sz="2667" dirty="0">
                <a:solidFill>
                  <a:prstClr val="black"/>
                </a:solidFill>
              </a:rPr>
              <a:t>L</a:t>
            </a: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6F895149-6333-0F4C-8E5C-A319A3B49586}"/>
              </a:ext>
            </a:extLst>
          </p:cNvPr>
          <p:cNvSpPr/>
          <p:nvPr/>
        </p:nvSpPr>
        <p:spPr>
          <a:xfrm rot="10800000">
            <a:off x="6007628" y="973653"/>
            <a:ext cx="5871892" cy="4653303"/>
          </a:xfrm>
          <a:prstGeom prst="rtTriangle">
            <a:avLst/>
          </a:prstGeom>
          <a:solidFill>
            <a:srgbClr val="FF0000">
              <a:alpha val="52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121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Lead</a:t>
            </a:r>
          </a:p>
          <a:p>
            <a:pPr lvl="1"/>
            <a:r>
              <a:rPr lang="en-US" dirty="0"/>
              <a:t>Everything Else</a:t>
            </a:r>
          </a:p>
          <a:p>
            <a:pPr lvl="2"/>
            <a:r>
              <a:rPr lang="en-US" dirty="0"/>
              <a:t>Illegal Screening</a:t>
            </a:r>
          </a:p>
          <a:p>
            <a:pPr lvl="2"/>
            <a:r>
              <a:rPr lang="en-US" dirty="0"/>
              <a:t>Interference</a:t>
            </a:r>
          </a:p>
          <a:p>
            <a:pPr lvl="2"/>
            <a:r>
              <a:rPr lang="en-US" dirty="0"/>
              <a:t>Off Ball Personal </a:t>
            </a:r>
            <a:r>
              <a:rPr lang="en-US" dirty="0" smtClean="0"/>
              <a:t>Fouls</a:t>
            </a:r>
          </a:p>
          <a:p>
            <a:pPr lvl="2"/>
            <a:r>
              <a:rPr lang="en-US" dirty="0" smtClean="0"/>
              <a:t>Know where the ball is</a:t>
            </a:r>
            <a:endParaRPr lang="en-US" dirty="0"/>
          </a:p>
          <a:p>
            <a:pPr marL="609570" lvl="1" indent="0">
              <a:buNone/>
            </a:pPr>
            <a:endParaRPr lang="en-US" dirty="0"/>
          </a:p>
          <a:p>
            <a:r>
              <a:rPr lang="en-US" dirty="0"/>
              <a:t>Trail</a:t>
            </a:r>
          </a:p>
          <a:p>
            <a:pPr lvl="1"/>
            <a:r>
              <a:rPr lang="en-US" dirty="0"/>
              <a:t>Player with Ball</a:t>
            </a:r>
          </a:p>
          <a:p>
            <a:pPr lvl="2"/>
            <a:r>
              <a:rPr lang="en-US" dirty="0"/>
              <a:t>Warding</a:t>
            </a:r>
          </a:p>
          <a:p>
            <a:pPr lvl="2"/>
            <a:r>
              <a:rPr lang="en-US" dirty="0" smtClean="0"/>
              <a:t>Moving picks</a:t>
            </a:r>
          </a:p>
          <a:p>
            <a:pPr lvl="2"/>
            <a:r>
              <a:rPr lang="en-US" dirty="0" smtClean="0"/>
              <a:t>On Ball Technical Fouls</a:t>
            </a:r>
            <a:endParaRPr lang="en-US" dirty="0"/>
          </a:p>
          <a:p>
            <a:pPr lvl="2"/>
            <a:r>
              <a:rPr lang="en-US" dirty="0"/>
              <a:t>On Ball Personal Fouls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92363" y="238956"/>
            <a:ext cx="8940799" cy="454667"/>
          </a:xfrm>
        </p:spPr>
        <p:txBody>
          <a:bodyPr>
            <a:noAutofit/>
          </a:bodyPr>
          <a:lstStyle/>
          <a:p>
            <a:pPr algn="ctr"/>
            <a:r>
              <a:rPr lang="en-US" sz="2667" dirty="0"/>
              <a:t>On and Off </a:t>
            </a:r>
            <a:r>
              <a:rPr lang="en-US" sz="2667" b="1" dirty="0"/>
              <a:t>Grey</a:t>
            </a:r>
            <a:r>
              <a:rPr lang="en-US" sz="2667" dirty="0"/>
              <a:t> Areas</a:t>
            </a:r>
            <a:endParaRPr lang="en-US" sz="2667" dirty="0">
              <a:cs typeface="Calibri"/>
            </a:endParaRPr>
          </a:p>
        </p:txBody>
      </p:sp>
      <p:sp>
        <p:nvSpPr>
          <p:cNvPr id="6" name="Shape 167"/>
          <p:cNvSpPr/>
          <p:nvPr/>
        </p:nvSpPr>
        <p:spPr>
          <a:xfrm>
            <a:off x="7199785" y="4529294"/>
            <a:ext cx="464791" cy="462053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  <a:miter lim="400000"/>
          </a:ln>
          <a:effectLst>
            <a:outerShdw blurRad="63500" dist="25400" dir="5400000" rotWithShape="0">
              <a:srgbClr val="000000">
                <a:alpha val="2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7732" tIns="67732" rIns="67732" bIns="67732" anchor="ctr"/>
          <a:lstStyle>
            <a:lvl1pPr>
              <a:defRPr sz="21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1219170"/>
            <a:r>
              <a:rPr lang="en-US" sz="2667" dirty="0">
                <a:solidFill>
                  <a:prstClr val="black"/>
                </a:solidFill>
              </a:rPr>
              <a:t>T</a:t>
            </a:r>
            <a:endParaRPr sz="2667" dirty="0">
              <a:solidFill>
                <a:srgbClr val="FF0000"/>
              </a:solidFill>
            </a:endParaRPr>
          </a:p>
        </p:txBody>
      </p:sp>
      <p:sp>
        <p:nvSpPr>
          <p:cNvPr id="7" name="Shape 167"/>
          <p:cNvSpPr/>
          <p:nvPr/>
        </p:nvSpPr>
        <p:spPr>
          <a:xfrm>
            <a:off x="10068371" y="2282862"/>
            <a:ext cx="464791" cy="523839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  <a:miter lim="400000"/>
          </a:ln>
          <a:effectLst>
            <a:outerShdw blurRad="63500" dist="25400" dir="5400000" rotWithShape="0">
              <a:srgbClr val="000000">
                <a:alpha val="2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7732" tIns="67732" rIns="67732" bIns="67732" anchor="ctr"/>
          <a:lstStyle>
            <a:lvl1pPr>
              <a:defRPr sz="21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1219170"/>
            <a:r>
              <a:rPr lang="en-US" sz="2667" dirty="0">
                <a:solidFill>
                  <a:prstClr val="black"/>
                </a:solidFill>
              </a:rPr>
              <a:t>L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6F895149-6333-0F4C-8E5C-A319A3B49586}"/>
              </a:ext>
            </a:extLst>
          </p:cNvPr>
          <p:cNvSpPr/>
          <p:nvPr/>
        </p:nvSpPr>
        <p:spPr>
          <a:xfrm rot="681596">
            <a:off x="7801655" y="3272014"/>
            <a:ext cx="2087939" cy="1733853"/>
          </a:xfrm>
          <a:prstGeom prst="rtTriangle">
            <a:avLst/>
          </a:prstGeom>
          <a:solidFill>
            <a:srgbClr val="FF0000">
              <a:alpha val="52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35A1384-713C-1441-A5CE-83B5BBBD668F}"/>
              </a:ext>
            </a:extLst>
          </p:cNvPr>
          <p:cNvSpPr/>
          <p:nvPr/>
        </p:nvSpPr>
        <p:spPr>
          <a:xfrm>
            <a:off x="8271040" y="3979614"/>
            <a:ext cx="384440" cy="318655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rapezoid 8">
            <a:extLst>
              <a:ext uri="{FF2B5EF4-FFF2-40B4-BE49-F238E27FC236}">
                <a16:creationId xmlns:a16="http://schemas.microsoft.com/office/drawing/2014/main" id="{6E9FEFBA-A2C7-5A45-A644-2891D341327C}"/>
              </a:ext>
            </a:extLst>
          </p:cNvPr>
          <p:cNvSpPr/>
          <p:nvPr/>
        </p:nvSpPr>
        <p:spPr>
          <a:xfrm rot="2984366">
            <a:off x="8092609" y="2499044"/>
            <a:ext cx="3203744" cy="2076621"/>
          </a:xfrm>
          <a:prstGeom prst="trapezoid">
            <a:avLst/>
          </a:prstGeom>
          <a:solidFill>
            <a:schemeClr val="bg2">
              <a:lumMod val="50000"/>
              <a:alpha val="53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004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DF039D-B551-9E45-9365-37087C473DC7}"/>
              </a:ext>
            </a:extLst>
          </p:cNvPr>
          <p:cNvSpPr txBox="1"/>
          <p:nvPr/>
        </p:nvSpPr>
        <p:spPr>
          <a:xfrm>
            <a:off x="244885" y="445477"/>
            <a:ext cx="980408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265" indent="-342265"/>
            <a:r>
              <a:rPr lang="en-US" sz="5500" b="1" spc="300" dirty="0" smtClean="0">
                <a:solidFill>
                  <a:srgbClr val="00205B"/>
                </a:solidFill>
                <a:latin typeface="Alt Gothic Comp ATF" panose="020B0608040502040204" pitchFamily="34" charset="77"/>
              </a:rPr>
              <a:t>The Lead Official</a:t>
            </a:r>
            <a:endParaRPr lang="en-US" sz="5500" b="1" spc="300" dirty="0">
              <a:solidFill>
                <a:srgbClr val="00205B"/>
              </a:solidFill>
              <a:latin typeface="Alt Gothic Comp ATF" panose="020B0608040502040204" pitchFamily="34" charset="77"/>
            </a:endParaRPr>
          </a:p>
        </p:txBody>
      </p:sp>
      <p:pic>
        <p:nvPicPr>
          <p:cNvPr id="4" name="Picture 3" descr="Chart, box and whisker chart&#10;&#10;Description automatically generated">
            <a:extLst>
              <a:ext uri="{FF2B5EF4-FFF2-40B4-BE49-F238E27FC236}">
                <a16:creationId xmlns:a16="http://schemas.microsoft.com/office/drawing/2014/main" id="{A6979B7B-9EBF-4599-8D1C-E7424351DD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049"/>
          <a:stretch/>
        </p:blipFill>
        <p:spPr>
          <a:xfrm rot="5400000">
            <a:off x="4953621" y="573036"/>
            <a:ext cx="5332761" cy="723716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1C65AFF-F71E-45EF-86D2-C5909FBA4425}"/>
              </a:ext>
            </a:extLst>
          </p:cNvPr>
          <p:cNvSpPr/>
          <p:nvPr/>
        </p:nvSpPr>
        <p:spPr>
          <a:xfrm>
            <a:off x="9115378" y="4511553"/>
            <a:ext cx="313915" cy="3251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233FB0-6DE5-41E6-9F35-A82FFB2678A9}"/>
              </a:ext>
            </a:extLst>
          </p:cNvPr>
          <p:cNvSpPr txBox="1"/>
          <p:nvPr/>
        </p:nvSpPr>
        <p:spPr>
          <a:xfrm>
            <a:off x="9167166" y="4467341"/>
            <a:ext cx="313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223D7916-7BED-4C2E-AD9C-AEBCB3B51A70}"/>
              </a:ext>
            </a:extLst>
          </p:cNvPr>
          <p:cNvSpPr/>
          <p:nvPr/>
        </p:nvSpPr>
        <p:spPr>
          <a:xfrm rot="5400000">
            <a:off x="7409022" y="3491563"/>
            <a:ext cx="1509314" cy="2320888"/>
          </a:xfrm>
          <a:prstGeom prst="triangle">
            <a:avLst/>
          </a:prstGeom>
          <a:solidFill>
            <a:srgbClr val="FF0000">
              <a:alpha val="33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DD19F03D-ACE8-4E57-9300-3F33D6BD5107}"/>
              </a:ext>
            </a:extLst>
          </p:cNvPr>
          <p:cNvSpPr/>
          <p:nvPr/>
        </p:nvSpPr>
        <p:spPr>
          <a:xfrm>
            <a:off x="5224136" y="5633698"/>
            <a:ext cx="5629619" cy="940835"/>
          </a:xfrm>
          <a:prstGeom prst="triangle">
            <a:avLst/>
          </a:prstGeom>
          <a:solidFill>
            <a:srgbClr val="FF0000">
              <a:alpha val="33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0BC0D834-CAAA-49C9-8CDB-BB8E793BDC50}"/>
              </a:ext>
            </a:extLst>
          </p:cNvPr>
          <p:cNvSpPr/>
          <p:nvPr/>
        </p:nvSpPr>
        <p:spPr>
          <a:xfrm rot="10073871">
            <a:off x="8368659" y="2075451"/>
            <a:ext cx="1206337" cy="2456761"/>
          </a:xfrm>
          <a:prstGeom prst="triangle">
            <a:avLst/>
          </a:prstGeom>
          <a:solidFill>
            <a:srgbClr val="FFFF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6895" y="2498849"/>
            <a:ext cx="348935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Crease/Goal</a:t>
            </a:r>
          </a:p>
          <a:p>
            <a:endParaRPr lang="en-US" sz="2800" dirty="0"/>
          </a:p>
          <a:p>
            <a:r>
              <a:rPr lang="en-US" sz="2800" dirty="0"/>
              <a:t>Know where the ball is</a:t>
            </a:r>
          </a:p>
          <a:p>
            <a:endParaRPr lang="en-US" sz="2800" dirty="0"/>
          </a:p>
          <a:p>
            <a:r>
              <a:rPr lang="en-US" sz="2800" dirty="0" err="1" smtClean="0"/>
              <a:t>Endline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Sideline</a:t>
            </a:r>
          </a:p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716768" y="1525239"/>
            <a:ext cx="188775" cy="5049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9">
            <a:extLst>
              <a:ext uri="{FF2B5EF4-FFF2-40B4-BE49-F238E27FC236}">
                <a16:creationId xmlns:a16="http://schemas.microsoft.com/office/drawing/2014/main" id="{287146CA-2866-47F0-ACE4-EDCC9A3C5061}"/>
              </a:ext>
            </a:extLst>
          </p:cNvPr>
          <p:cNvSpPr/>
          <p:nvPr/>
        </p:nvSpPr>
        <p:spPr>
          <a:xfrm>
            <a:off x="9092769" y="5039981"/>
            <a:ext cx="462708" cy="1204260"/>
          </a:xfrm>
          <a:prstGeom prst="downArrow">
            <a:avLst/>
          </a:prstGeom>
          <a:solidFill>
            <a:srgbClr val="FFC000">
              <a:alpha val="3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14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DF039D-B551-9E45-9365-37087C473DC7}"/>
              </a:ext>
            </a:extLst>
          </p:cNvPr>
          <p:cNvSpPr txBox="1"/>
          <p:nvPr/>
        </p:nvSpPr>
        <p:spPr>
          <a:xfrm>
            <a:off x="244885" y="445477"/>
            <a:ext cx="980408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265" indent="-342265"/>
            <a:r>
              <a:rPr lang="en-US" sz="5500" b="1" spc="300" dirty="0" smtClean="0">
                <a:solidFill>
                  <a:srgbClr val="00205B"/>
                </a:solidFill>
                <a:latin typeface="Alt Gothic Comp ATF" panose="020B0608040502040204" pitchFamily="34" charset="77"/>
              </a:rPr>
              <a:t>The Trail Official</a:t>
            </a:r>
            <a:endParaRPr lang="en-US" sz="5500" b="1" spc="300" dirty="0">
              <a:solidFill>
                <a:srgbClr val="00205B"/>
              </a:solidFill>
              <a:latin typeface="Alt Gothic Comp ATF" panose="020B0608040502040204" pitchFamily="34" charset="77"/>
            </a:endParaRPr>
          </a:p>
        </p:txBody>
      </p:sp>
      <p:pic>
        <p:nvPicPr>
          <p:cNvPr id="8" name="Picture 7" descr="Chart, box and whisker chart&#10;&#10;Description automatically generated">
            <a:extLst>
              <a:ext uri="{FF2B5EF4-FFF2-40B4-BE49-F238E27FC236}">
                <a16:creationId xmlns:a16="http://schemas.microsoft.com/office/drawing/2014/main" id="{288BFA5B-E2A7-4453-A38C-23A3C6EAD1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120"/>
          <a:stretch/>
        </p:blipFill>
        <p:spPr>
          <a:xfrm rot="5400000">
            <a:off x="5383395" y="420944"/>
            <a:ext cx="6293310" cy="624153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EE16866-B4FB-4B03-BEF4-88BD5F25B243}"/>
              </a:ext>
            </a:extLst>
          </p:cNvPr>
          <p:cNvSpPr/>
          <p:nvPr/>
        </p:nvSpPr>
        <p:spPr>
          <a:xfrm>
            <a:off x="7144873" y="1609547"/>
            <a:ext cx="440675" cy="374173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8F1DEB-DE38-4390-9EF4-648D77150888}"/>
              </a:ext>
            </a:extLst>
          </p:cNvPr>
          <p:cNvSpPr txBox="1"/>
          <p:nvPr/>
        </p:nvSpPr>
        <p:spPr>
          <a:xfrm>
            <a:off x="7234580" y="1645494"/>
            <a:ext cx="330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91A2F580-AA34-486C-9D1F-997114B01CCB}"/>
              </a:ext>
            </a:extLst>
          </p:cNvPr>
          <p:cNvSpPr/>
          <p:nvPr/>
        </p:nvSpPr>
        <p:spPr>
          <a:xfrm rot="19770359">
            <a:off x="7399434" y="1897613"/>
            <a:ext cx="1390696" cy="2391169"/>
          </a:xfrm>
          <a:prstGeom prst="triangle">
            <a:avLst/>
          </a:prstGeom>
          <a:solidFill>
            <a:srgbClr val="FF0000">
              <a:alpha val="33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287146CA-2866-47F0-ACE4-EDCC9A3C5061}"/>
              </a:ext>
            </a:extLst>
          </p:cNvPr>
          <p:cNvSpPr/>
          <p:nvPr/>
        </p:nvSpPr>
        <p:spPr>
          <a:xfrm>
            <a:off x="6657562" y="2014826"/>
            <a:ext cx="462708" cy="2320097"/>
          </a:xfrm>
          <a:prstGeom prst="downArrow">
            <a:avLst/>
          </a:prstGeom>
          <a:solidFill>
            <a:srgbClr val="FFC000">
              <a:alpha val="3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1BD7F10C-4F40-4C57-B0B2-C62BB9305049}"/>
              </a:ext>
            </a:extLst>
          </p:cNvPr>
          <p:cNvSpPr/>
          <p:nvPr/>
        </p:nvSpPr>
        <p:spPr>
          <a:xfrm rot="10800000">
            <a:off x="7122840" y="784672"/>
            <a:ext cx="462708" cy="824875"/>
          </a:xfrm>
          <a:prstGeom prst="downArrow">
            <a:avLst/>
          </a:prstGeom>
          <a:solidFill>
            <a:srgbClr val="FFC000">
              <a:alpha val="3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93097" y="1488906"/>
            <a:ext cx="3945649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Shooters/Passers</a:t>
            </a:r>
          </a:p>
          <a:p>
            <a:endParaRPr lang="en-US" sz="2800" dirty="0"/>
          </a:p>
          <a:p>
            <a:r>
              <a:rPr lang="en-US" sz="2800" dirty="0" smtClean="0"/>
              <a:t>Crease Area/Off Ball</a:t>
            </a:r>
          </a:p>
          <a:p>
            <a:endParaRPr lang="en-US" sz="2800" dirty="0"/>
          </a:p>
          <a:p>
            <a:r>
              <a:rPr lang="en-US" sz="2800" dirty="0"/>
              <a:t>Know where the ball is</a:t>
            </a:r>
          </a:p>
          <a:p>
            <a:endParaRPr lang="en-US" sz="2800" dirty="0"/>
          </a:p>
          <a:p>
            <a:r>
              <a:rPr lang="en-US" sz="2800" dirty="0"/>
              <a:t>Sideline/Help Down</a:t>
            </a:r>
          </a:p>
          <a:p>
            <a:endParaRPr lang="en-US" sz="2800" dirty="0"/>
          </a:p>
          <a:p>
            <a:r>
              <a:rPr lang="en-US" sz="2800" dirty="0" smtClean="0"/>
              <a:t>Midline/Over and Back</a:t>
            </a:r>
          </a:p>
          <a:p>
            <a:endParaRPr lang="en-US" sz="2800" dirty="0"/>
          </a:p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323136" y="640080"/>
            <a:ext cx="183305" cy="5843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323136" y="543093"/>
            <a:ext cx="5070288" cy="1946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27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DF039D-B551-9E45-9365-37087C473DC7}"/>
              </a:ext>
            </a:extLst>
          </p:cNvPr>
          <p:cNvSpPr txBox="1"/>
          <p:nvPr/>
        </p:nvSpPr>
        <p:spPr>
          <a:xfrm>
            <a:off x="674961" y="353051"/>
            <a:ext cx="980408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265" indent="-342265"/>
            <a:r>
              <a:rPr lang="en-US" sz="5500" b="1" spc="300" dirty="0" smtClean="0">
                <a:solidFill>
                  <a:srgbClr val="00205B"/>
                </a:solidFill>
                <a:latin typeface="Alt Gothic Comp ATF" panose="020B0608040502040204" pitchFamily="34" charset="77"/>
              </a:rPr>
              <a:t>How To Stop Play</a:t>
            </a:r>
            <a:endParaRPr lang="en-US" sz="5500" b="1" spc="300" dirty="0">
              <a:solidFill>
                <a:srgbClr val="00205B"/>
              </a:solidFill>
              <a:latin typeface="Alt Gothic Comp ATF" panose="020B0608040502040204" pitchFamily="34" charset="77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CEDCBCC-4024-4F9D-8F67-88CE8FB824EF}"/>
              </a:ext>
            </a:extLst>
          </p:cNvPr>
          <p:cNvGrpSpPr/>
          <p:nvPr/>
        </p:nvGrpSpPr>
        <p:grpSpPr>
          <a:xfrm>
            <a:off x="5285441" y="1700655"/>
            <a:ext cx="2359157" cy="4246201"/>
            <a:chOff x="394203" y="2141921"/>
            <a:chExt cx="3122189" cy="4716079"/>
          </a:xfrm>
        </p:grpSpPr>
        <p:pic>
          <p:nvPicPr>
            <p:cNvPr id="4" name="Picture 3" descr="A person wearing a hat and holding the hands up&#10;&#10;Description automatically generated with low confidence">
              <a:extLst>
                <a:ext uri="{FF2B5EF4-FFF2-40B4-BE49-F238E27FC236}">
                  <a16:creationId xmlns:a16="http://schemas.microsoft.com/office/drawing/2014/main" id="{75C8F769-835A-467F-BB5C-04DED0F39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4203" y="2141921"/>
              <a:ext cx="3122189" cy="4716079"/>
            </a:xfrm>
            <a:prstGeom prst="rect">
              <a:avLst/>
            </a:prstGeom>
          </p:spPr>
        </p:pic>
        <p:pic>
          <p:nvPicPr>
            <p:cNvPr id="7" name="Picture 6" descr="Icon&#10;&#10;Description automatically generated">
              <a:extLst>
                <a:ext uri="{FF2B5EF4-FFF2-40B4-BE49-F238E27FC236}">
                  <a16:creationId xmlns:a16="http://schemas.microsoft.com/office/drawing/2014/main" id="{92492C12-DE69-422F-8917-0A1DBEFE4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873874" flipH="1">
              <a:off x="2548484" y="3446225"/>
              <a:ext cx="707480" cy="848087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2199312" y="2162571"/>
            <a:ext cx="1081545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Whistle</a:t>
            </a:r>
          </a:p>
          <a:p>
            <a:endParaRPr lang="en-US" sz="2800" dirty="0" smtClean="0"/>
          </a:p>
          <a:p>
            <a:r>
              <a:rPr lang="en-US" sz="2800" dirty="0" smtClean="0"/>
              <a:t>Arm </a:t>
            </a:r>
            <a:r>
              <a:rPr lang="en-US" sz="2800" dirty="0" smtClean="0"/>
              <a:t>Up                       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05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DF039D-B551-9E45-9365-37087C473DC7}"/>
              </a:ext>
            </a:extLst>
          </p:cNvPr>
          <p:cNvSpPr txBox="1"/>
          <p:nvPr/>
        </p:nvSpPr>
        <p:spPr>
          <a:xfrm>
            <a:off x="674961" y="353051"/>
            <a:ext cx="980408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265" indent="-342265"/>
            <a:r>
              <a:rPr lang="en-US" sz="5500" b="1" spc="300" dirty="0" smtClean="0">
                <a:solidFill>
                  <a:srgbClr val="00205B"/>
                </a:solidFill>
                <a:latin typeface="Alt Gothic Comp ATF" panose="020B0608040502040204" pitchFamily="34" charset="77"/>
              </a:rPr>
              <a:t>How To Start Play</a:t>
            </a:r>
            <a:endParaRPr lang="en-US" sz="5500" b="1" spc="300" dirty="0">
              <a:solidFill>
                <a:srgbClr val="00205B"/>
              </a:solidFill>
              <a:latin typeface="Alt Gothic Comp ATF" panose="020B0608040502040204" pitchFamily="34" charset="77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634" y="2603689"/>
            <a:ext cx="4079142" cy="33992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381" y="2263721"/>
            <a:ext cx="2041506" cy="3739254"/>
          </a:xfrm>
          <a:prstGeom prst="rect">
            <a:avLst/>
          </a:prstGeom>
        </p:spPr>
      </p:pic>
      <p:pic>
        <p:nvPicPr>
          <p:cNvPr id="5" name="Picture 4" descr="A picture containing different&#10;&#10;Description automatically generated">
            <a:extLst>
              <a:ext uri="{FF2B5EF4-FFF2-40B4-BE49-F238E27FC236}">
                <a16:creationId xmlns:a16="http://schemas.microsoft.com/office/drawing/2014/main" id="{A8734595-0795-486B-AE8A-9F63F08AB7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909"/>
          <a:stretch/>
        </p:blipFill>
        <p:spPr>
          <a:xfrm>
            <a:off x="8537523" y="2225632"/>
            <a:ext cx="3513024" cy="3654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57294" y="1247273"/>
            <a:ext cx="1081545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   </a:t>
            </a:r>
            <a:r>
              <a:rPr lang="en-US" sz="2800" b="1" dirty="0" smtClean="0"/>
              <a:t>On Official</a:t>
            </a:r>
            <a:r>
              <a:rPr lang="en-US" sz="2800" b="1" dirty="0"/>
              <a:t>	</a:t>
            </a:r>
            <a:r>
              <a:rPr lang="en-US" sz="2800" b="1" dirty="0" smtClean="0"/>
              <a:t>Off Official			</a:t>
            </a:r>
            <a:r>
              <a:rPr lang="en-US" sz="2800" b="1" dirty="0"/>
              <a:t> </a:t>
            </a:r>
            <a:r>
              <a:rPr lang="en-US" sz="2800" b="1" dirty="0" smtClean="0"/>
              <a:t>	  On Official</a:t>
            </a:r>
          </a:p>
          <a:p>
            <a:r>
              <a:rPr lang="en-US" sz="2800" dirty="0" smtClean="0"/>
              <a:t>    Arm Up                Partner gives Ready Signal            Whistle and Wind</a:t>
            </a:r>
          </a:p>
          <a:p>
            <a:r>
              <a:rPr lang="en-US" sz="2800" dirty="0" smtClean="0"/>
              <a:t>			when ball is coming toward him 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62668" y="5903893"/>
            <a:ext cx="11134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Make sure all players are 5 yards away from ball carrier.</a:t>
            </a:r>
          </a:p>
          <a:p>
            <a:r>
              <a:rPr lang="en-US" sz="2800" dirty="0" smtClean="0"/>
              <a:t>When near the Substitution Box, move ball carrier 5 yards onto the field.</a:t>
            </a:r>
          </a:p>
        </p:txBody>
      </p:sp>
    </p:spTree>
    <p:extLst>
      <p:ext uri="{BB962C8B-B14F-4D97-AF65-F5344CB8AC3E}">
        <p14:creationId xmlns:p14="http://schemas.microsoft.com/office/powerpoint/2010/main" val="25898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DF039D-B551-9E45-9365-37087C473DC7}"/>
              </a:ext>
            </a:extLst>
          </p:cNvPr>
          <p:cNvSpPr txBox="1"/>
          <p:nvPr/>
        </p:nvSpPr>
        <p:spPr>
          <a:xfrm>
            <a:off x="244885" y="445477"/>
            <a:ext cx="980408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265" indent="-342265"/>
            <a:r>
              <a:rPr lang="en-US" sz="5500" b="1" spc="300" dirty="0" smtClean="0">
                <a:solidFill>
                  <a:srgbClr val="00205B"/>
                </a:solidFill>
                <a:latin typeface="Alt Gothic Comp ATF" panose="020B0608040502040204" pitchFamily="34" charset="77"/>
              </a:rPr>
              <a:t>Restarting Play</a:t>
            </a:r>
            <a:endParaRPr lang="en-US" sz="5500" b="1" spc="300" dirty="0">
              <a:solidFill>
                <a:srgbClr val="00205B"/>
              </a:solidFill>
              <a:latin typeface="Alt Gothic Comp ATF" panose="020B0608040502040204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E0C3E0-26BF-4EDB-BAD4-6180BE3779F8}"/>
              </a:ext>
            </a:extLst>
          </p:cNvPr>
          <p:cNvSpPr txBox="1"/>
          <p:nvPr/>
        </p:nvSpPr>
        <p:spPr>
          <a:xfrm>
            <a:off x="448574" y="1045768"/>
            <a:ext cx="11455879" cy="39703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265" indent="-342265"/>
            <a:endParaRPr lang="en-US" sz="1800" b="1" dirty="0" smtClean="0">
              <a:latin typeface="Acumin Pro Condensed"/>
              <a:cs typeface="Helvetica"/>
            </a:endParaRPr>
          </a:p>
          <a:p>
            <a:pPr marL="342265" indent="-342265"/>
            <a:r>
              <a:rPr lang="en-US" b="1" dirty="0" smtClean="0">
                <a:latin typeface="Acumin Pro Condensed"/>
                <a:cs typeface="Helvetica"/>
              </a:rPr>
              <a:t>1. Restart the ball where it went out of bounds, or where the ball was when the previous play was killed.</a:t>
            </a:r>
          </a:p>
          <a:p>
            <a:pPr marL="342265" indent="-342265"/>
            <a:endParaRPr lang="en-US" b="1" dirty="0" smtClean="0">
              <a:latin typeface="Acumin Pro Condensed"/>
              <a:cs typeface="Helvetica"/>
            </a:endParaRPr>
          </a:p>
          <a:p>
            <a:pPr marL="342265" indent="-342265"/>
            <a:r>
              <a:rPr lang="en-US" sz="1800" b="1" dirty="0" smtClean="0">
                <a:latin typeface="Acumin Pro Condensed"/>
                <a:cs typeface="Helvetica"/>
              </a:rPr>
              <a:t>2. Where</a:t>
            </a:r>
            <a:r>
              <a:rPr lang="en-US" sz="1800" b="1" dirty="0">
                <a:latin typeface="Acumin Pro Condensed"/>
                <a:cs typeface="Helvetica"/>
              </a:rPr>
              <a:t> the ball will be restarted on the sideline determines who will </a:t>
            </a:r>
            <a:r>
              <a:rPr lang="en-US" sz="1800" b="1" dirty="0" smtClean="0">
                <a:latin typeface="Acumin Pro Condensed"/>
                <a:cs typeface="Helvetica"/>
              </a:rPr>
              <a:t>restart:</a:t>
            </a:r>
            <a:r>
              <a:rPr lang="en-US" sz="1800" b="1" dirty="0">
                <a:latin typeface="Acumin Pro Condensed"/>
                <a:cs typeface="Helvetica"/>
              </a:rPr>
              <a:t>   </a:t>
            </a:r>
          </a:p>
          <a:p>
            <a:pPr marL="342265" indent="-342265"/>
            <a:endParaRPr lang="en-US" dirty="0">
              <a:latin typeface="Acumin Pro Condensed"/>
              <a:cs typeface="Helvetica"/>
            </a:endParaRPr>
          </a:p>
          <a:p>
            <a:pPr marL="342265" indent="-342265"/>
            <a:endParaRPr lang="en-US" dirty="0">
              <a:latin typeface="Acumin Pro Condensed"/>
              <a:cs typeface="Helvetica"/>
            </a:endParaRPr>
          </a:p>
          <a:p>
            <a:pPr marL="342265" indent="-342265"/>
            <a:endParaRPr lang="en-US" dirty="0">
              <a:latin typeface="Acumin Pro Condensed"/>
              <a:cs typeface="Helvetica"/>
            </a:endParaRPr>
          </a:p>
          <a:p>
            <a:pPr marL="342265" indent="-342265"/>
            <a:endParaRPr lang="en-US" dirty="0">
              <a:latin typeface="Acumin Pro Condensed"/>
              <a:cs typeface="Helvetica"/>
            </a:endParaRPr>
          </a:p>
          <a:p>
            <a:pPr marL="342265" indent="-342265"/>
            <a:endParaRPr lang="en-US" dirty="0">
              <a:latin typeface="Acumin Pro Condensed"/>
              <a:cs typeface="Helvetica"/>
            </a:endParaRPr>
          </a:p>
          <a:p>
            <a:pPr marL="342265" indent="-342265"/>
            <a:endParaRPr lang="en-US" dirty="0">
              <a:latin typeface="Acumin Pro Condensed"/>
              <a:cs typeface="Helvetica"/>
            </a:endParaRPr>
          </a:p>
          <a:p>
            <a:pPr marL="342265" indent="-342265"/>
            <a:endParaRPr lang="en-US" dirty="0">
              <a:latin typeface="Acumin Pro Condensed"/>
              <a:cs typeface="Helvetica"/>
            </a:endParaRPr>
          </a:p>
          <a:p>
            <a:pPr marL="342265" indent="-342265"/>
            <a:endParaRPr lang="en-US" dirty="0">
              <a:latin typeface="Acumin Pro Condensed"/>
              <a:cs typeface="Helvetica"/>
            </a:endParaRPr>
          </a:p>
          <a:p>
            <a:pPr marL="342265" indent="-342265"/>
            <a:endParaRPr lang="en-US" dirty="0">
              <a:latin typeface="Acumin Pro Condensed"/>
              <a:cs typeface="Helvetica"/>
            </a:endParaRPr>
          </a:p>
          <a:p>
            <a:pPr marL="342265" indent="-342265"/>
            <a:r>
              <a:rPr lang="en-US" sz="1800" dirty="0">
                <a:latin typeface="Acumin Pro Condensed"/>
                <a:cs typeface="Helvetica"/>
              </a:rPr>
              <a:t>   </a:t>
            </a:r>
            <a:endParaRPr lang="en-US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0EC7CB-1F9A-4298-882C-39314FB5FD51}"/>
              </a:ext>
            </a:extLst>
          </p:cNvPr>
          <p:cNvSpPr txBox="1"/>
          <p:nvPr/>
        </p:nvSpPr>
        <p:spPr>
          <a:xfrm>
            <a:off x="6754048" y="2246862"/>
            <a:ext cx="53006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dirty="0">
              <a:latin typeface="Acumin Pro Condensed"/>
              <a:cs typeface="Helvetica"/>
            </a:endParaRPr>
          </a:p>
          <a:p>
            <a:pPr lvl="1"/>
            <a:r>
              <a:rPr lang="en-US" sz="1800" dirty="0">
                <a:latin typeface="Acumin Pro Condensed"/>
                <a:cs typeface="Helvetica"/>
              </a:rPr>
              <a:t> TRAIL starts play on their </a:t>
            </a:r>
            <a:r>
              <a:rPr lang="en-US" sz="1800" dirty="0" smtClean="0">
                <a:latin typeface="Acumin Pro Condensed"/>
                <a:cs typeface="Helvetica"/>
              </a:rPr>
              <a:t>sideline</a:t>
            </a:r>
            <a:r>
              <a:rPr lang="en-US" dirty="0">
                <a:latin typeface="Acumin Pro Condensed"/>
                <a:cs typeface="Helvetica"/>
              </a:rPr>
              <a:t>.</a:t>
            </a:r>
            <a:r>
              <a:rPr lang="en-US" sz="1800" dirty="0">
                <a:latin typeface="Acumin Pro Condensed"/>
                <a:cs typeface="Helvetica"/>
              </a:rPr>
              <a:t> </a:t>
            </a:r>
          </a:p>
          <a:p>
            <a:pPr lvl="1"/>
            <a:endParaRPr lang="en-US" sz="1800" dirty="0">
              <a:latin typeface="Acumin Pro Condensed"/>
              <a:cs typeface="Helvetica"/>
            </a:endParaRPr>
          </a:p>
          <a:p>
            <a:pPr lvl="2"/>
            <a:r>
              <a:rPr lang="en-US" sz="1800" b="1" dirty="0" smtClean="0">
                <a:latin typeface="Acumin Pro Condensed"/>
                <a:cs typeface="Helvetica"/>
              </a:rPr>
              <a:t>   </a:t>
            </a:r>
            <a:r>
              <a:rPr lang="en-US" sz="1800" b="1" u="sng" dirty="0" smtClean="0">
                <a:latin typeface="Acumin Pro Condensed"/>
                <a:cs typeface="Helvetica"/>
              </a:rPr>
              <a:t>EXCEPTION</a:t>
            </a:r>
            <a:r>
              <a:rPr lang="en-US" sz="1800" u="sng" dirty="0" smtClean="0">
                <a:latin typeface="Acumin Pro Condensed"/>
                <a:cs typeface="Helvetica"/>
              </a:rPr>
              <a:t> </a:t>
            </a:r>
          </a:p>
          <a:p>
            <a:pPr marL="1142365" lvl="2" indent="-227965">
              <a:buFont typeface="Arial" panose="05000000000000000000" pitchFamily="2" charset="2"/>
              <a:buChar char="•"/>
            </a:pPr>
            <a:endParaRPr lang="en-US" sz="1800" dirty="0" smtClean="0">
              <a:latin typeface="Acumin Pro Condensed"/>
              <a:cs typeface="Helvetica"/>
            </a:endParaRPr>
          </a:p>
          <a:p>
            <a:pPr marL="1142365" lvl="2" indent="-227965">
              <a:buFont typeface="Arial" panose="05000000000000000000" pitchFamily="2" charset="2"/>
              <a:buChar char="•"/>
            </a:pPr>
            <a:r>
              <a:rPr lang="en-US" dirty="0">
                <a:latin typeface="Acumin Pro Condensed"/>
                <a:cs typeface="Helvetica"/>
              </a:rPr>
              <a:t>T</a:t>
            </a:r>
            <a:r>
              <a:rPr lang="en-US" sz="1800" dirty="0" smtClean="0">
                <a:latin typeface="Acumin Pro Condensed"/>
                <a:cs typeface="Helvetica"/>
              </a:rPr>
              <a:t>ransition </a:t>
            </a:r>
            <a:r>
              <a:rPr lang="en-US" sz="1800" dirty="0">
                <a:latin typeface="Acumin Pro Condensed"/>
                <a:cs typeface="Helvetica"/>
              </a:rPr>
              <a:t>deep </a:t>
            </a:r>
            <a:r>
              <a:rPr lang="en-US" sz="1800" dirty="0" smtClean="0">
                <a:latin typeface="Acumin Pro Condensed"/>
                <a:cs typeface="Helvetica"/>
              </a:rPr>
              <a:t>restarts</a:t>
            </a:r>
            <a:r>
              <a:rPr lang="en-US" sz="1800" dirty="0">
                <a:latin typeface="Acumin Pro Condensed"/>
                <a:cs typeface="Helvetica"/>
              </a:rPr>
              <a:t>, the new Trail restarts play to allow for the new Lead to get ahead of the play. </a:t>
            </a:r>
            <a:endParaRPr lang="en-US" dirty="0">
              <a:latin typeface="Acumin Pro Condensed"/>
              <a:cs typeface="Helvetica"/>
            </a:endParaRPr>
          </a:p>
          <a:p>
            <a:pPr marL="1142365" lvl="2" indent="-227965">
              <a:buFont typeface="Arial" panose="05000000000000000000" pitchFamily="2" charset="2"/>
              <a:buChar char="•"/>
            </a:pPr>
            <a:endParaRPr lang="en-US" sz="1800" dirty="0" smtClean="0">
              <a:latin typeface="Acumin Pro Condensed"/>
              <a:cs typeface="Helvetica"/>
            </a:endParaRPr>
          </a:p>
          <a:p>
            <a:pPr marL="1142365" lvl="2" indent="-227965">
              <a:buFont typeface="Arial" panose="05000000000000000000" pitchFamily="2" charset="2"/>
              <a:buChar char="•"/>
            </a:pPr>
            <a:r>
              <a:rPr lang="en-US" sz="1800" dirty="0" smtClean="0">
                <a:latin typeface="Acumin Pro Condensed"/>
                <a:cs typeface="Helvetica"/>
              </a:rPr>
              <a:t>Over and Back, new Trail blows the play back in and takes the 10 second count.</a:t>
            </a:r>
          </a:p>
          <a:p>
            <a:pPr lvl="2"/>
            <a:endParaRPr lang="en-US" sz="1800" dirty="0">
              <a:latin typeface="Acumin Pro Condensed"/>
              <a:cs typeface="Helvetica"/>
            </a:endParaRPr>
          </a:p>
          <a:p>
            <a:pPr marL="1142365" lvl="2" indent="-227965">
              <a:buFont typeface="Arial" panose="05000000000000000000" pitchFamily="2" charset="2"/>
              <a:buChar char="•"/>
            </a:pPr>
            <a:endParaRPr lang="en-US" sz="1800" dirty="0">
              <a:latin typeface="Acumin Pro Condensed"/>
              <a:cs typeface="Helvetica"/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3C302B-7CFD-4F7A-B2AA-2C64CBE2E6DE}"/>
              </a:ext>
            </a:extLst>
          </p:cNvPr>
          <p:cNvSpPr txBox="1"/>
          <p:nvPr/>
        </p:nvSpPr>
        <p:spPr>
          <a:xfrm>
            <a:off x="1096566" y="2555829"/>
            <a:ext cx="6136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800" dirty="0">
                <a:latin typeface="Acumin Pro Condensed"/>
                <a:cs typeface="Helvetica"/>
              </a:rPr>
              <a:t> LEAD starts play on their </a:t>
            </a:r>
            <a:r>
              <a:rPr lang="en-US" sz="1800" dirty="0" smtClean="0">
                <a:latin typeface="Acumin Pro Condensed"/>
                <a:cs typeface="Helvetica"/>
              </a:rPr>
              <a:t>sideline.</a:t>
            </a:r>
            <a:r>
              <a:rPr lang="en-US" sz="1800" dirty="0">
                <a:latin typeface="Acumin Pro Condensed"/>
                <a:cs typeface="Helvetica"/>
              </a:rPr>
              <a:t> </a:t>
            </a:r>
          </a:p>
        </p:txBody>
      </p:sp>
      <p:pic>
        <p:nvPicPr>
          <p:cNvPr id="8" name="Picture 7" descr="A yellow ball on a green field&#10;&#10;Description automatically generated with low confidence">
            <a:extLst>
              <a:ext uri="{FF2B5EF4-FFF2-40B4-BE49-F238E27FC236}">
                <a16:creationId xmlns:a16="http://schemas.microsoft.com/office/drawing/2014/main" id="{E170B665-242B-469F-8944-82C10D22A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566" y="3234128"/>
            <a:ext cx="5556144" cy="332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7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DF039D-B551-9E45-9365-37087C473DC7}"/>
              </a:ext>
            </a:extLst>
          </p:cNvPr>
          <p:cNvSpPr txBox="1"/>
          <p:nvPr/>
        </p:nvSpPr>
        <p:spPr>
          <a:xfrm>
            <a:off x="244885" y="445477"/>
            <a:ext cx="980408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265" indent="-342265"/>
            <a:r>
              <a:rPr lang="en-US" sz="5500" b="1" spc="300" dirty="0" smtClean="0">
                <a:solidFill>
                  <a:srgbClr val="00205B"/>
                </a:solidFill>
                <a:latin typeface="Alt Gothic Comp ATF" panose="020B0608040502040204" pitchFamily="34" charset="77"/>
              </a:rPr>
              <a:t>Transition Mechanics</a:t>
            </a:r>
            <a:endParaRPr lang="en-US" sz="5500" b="1" spc="300" dirty="0">
              <a:solidFill>
                <a:srgbClr val="00205B"/>
              </a:solidFill>
              <a:latin typeface="Alt Gothic Comp ATF" panose="020B0608040502040204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CE6E19-E8A5-4CF2-A2AA-30CC235BBB86}"/>
              </a:ext>
            </a:extLst>
          </p:cNvPr>
          <p:cNvSpPr txBox="1"/>
          <p:nvPr/>
        </p:nvSpPr>
        <p:spPr>
          <a:xfrm>
            <a:off x="1090671" y="2768521"/>
            <a:ext cx="4210430" cy="31393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265" indent="-342265"/>
            <a:r>
              <a:rPr lang="en-US" dirty="0">
                <a:latin typeface="Acumin Pro Condensed"/>
                <a:cs typeface="Helvetica"/>
              </a:rPr>
              <a:t>Stay ahead of play </a:t>
            </a:r>
          </a:p>
          <a:p>
            <a:pPr marL="342265" indent="-342265"/>
            <a:endParaRPr lang="en-US" dirty="0" smtClean="0">
              <a:latin typeface="Acumin Pro Condensed"/>
              <a:cs typeface="Helvetica"/>
            </a:endParaRPr>
          </a:p>
          <a:p>
            <a:pPr marL="342265" indent="-342265"/>
            <a:r>
              <a:rPr lang="en-US" dirty="0" smtClean="0">
                <a:latin typeface="Acumin Pro Condensed"/>
                <a:cs typeface="Helvetica"/>
              </a:rPr>
              <a:t>Stay wide</a:t>
            </a:r>
            <a:endParaRPr lang="en-US" dirty="0">
              <a:latin typeface="Acumin Pro Condensed"/>
              <a:cs typeface="Helvetica"/>
            </a:endParaRPr>
          </a:p>
          <a:p>
            <a:pPr marL="342265" indent="-342265"/>
            <a:endParaRPr lang="en-US" dirty="0">
              <a:latin typeface="Acumin Pro Condensed"/>
              <a:cs typeface="Helvetica"/>
            </a:endParaRPr>
          </a:p>
          <a:p>
            <a:pPr marL="342265" indent="-342265"/>
            <a:r>
              <a:rPr lang="en-US" dirty="0">
                <a:latin typeface="Acumin Pro Condensed"/>
                <a:cs typeface="Helvetica"/>
              </a:rPr>
              <a:t>Have play come towards you </a:t>
            </a:r>
          </a:p>
          <a:p>
            <a:pPr marL="342265" indent="-342265"/>
            <a:endParaRPr lang="en-US" dirty="0">
              <a:latin typeface="Acumin Pro Condensed"/>
              <a:cs typeface="Helvetica"/>
            </a:endParaRPr>
          </a:p>
          <a:p>
            <a:pPr marL="342265" indent="-342265"/>
            <a:r>
              <a:rPr lang="en-US" dirty="0">
                <a:latin typeface="Acumin Pro Condensed"/>
                <a:cs typeface="Helvetica"/>
              </a:rPr>
              <a:t>10 second </a:t>
            </a:r>
            <a:r>
              <a:rPr lang="en-US" dirty="0" smtClean="0">
                <a:latin typeface="Acumin Pro Condensed"/>
                <a:cs typeface="Helvetica"/>
              </a:rPr>
              <a:t>count</a:t>
            </a:r>
          </a:p>
          <a:p>
            <a:pPr marL="342265" indent="-342265"/>
            <a:endParaRPr lang="en-US" dirty="0">
              <a:latin typeface="Acumin Pro Condensed"/>
              <a:cs typeface="Helvetica"/>
            </a:endParaRPr>
          </a:p>
          <a:p>
            <a:pPr marL="342265" indent="-342265"/>
            <a:r>
              <a:rPr lang="en-US" dirty="0" smtClean="0">
                <a:latin typeface="Acumin Pro Condensed"/>
                <a:cs typeface="Helvetica"/>
              </a:rPr>
              <a:t>Help count players when the ball </a:t>
            </a:r>
          </a:p>
          <a:p>
            <a:pPr marL="342265" indent="-342265"/>
            <a:r>
              <a:rPr lang="en-US" dirty="0" smtClean="0">
                <a:latin typeface="Acumin Pro Condensed"/>
                <a:cs typeface="Helvetica"/>
              </a:rPr>
              <a:t>is not in your lap.</a:t>
            </a:r>
            <a:endParaRPr lang="en-US" dirty="0"/>
          </a:p>
          <a:p>
            <a:pPr marL="742315" lvl="1" indent="-285115"/>
            <a:endParaRPr lang="en-US" dirty="0">
              <a:latin typeface="Acumin Pro Condensed"/>
              <a:cs typeface="Helvetic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6D7A89-0B17-4A54-8416-6849940A69E3}"/>
              </a:ext>
            </a:extLst>
          </p:cNvPr>
          <p:cNvSpPr txBox="1"/>
          <p:nvPr/>
        </p:nvSpPr>
        <p:spPr>
          <a:xfrm>
            <a:off x="8449937" y="2659371"/>
            <a:ext cx="34042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315" lvl="1" indent="-285115"/>
            <a:r>
              <a:rPr lang="en-US" dirty="0" smtClean="0">
                <a:latin typeface="Acumin Pro Condensed"/>
                <a:cs typeface="Helvetica"/>
              </a:rPr>
              <a:t>Whistle the play in</a:t>
            </a:r>
          </a:p>
          <a:p>
            <a:pPr marL="742315" lvl="1" indent="-285115"/>
            <a:endParaRPr lang="en-US" dirty="0">
              <a:latin typeface="Acumin Pro Condensed"/>
              <a:cs typeface="Helvetica"/>
            </a:endParaRPr>
          </a:p>
          <a:p>
            <a:pPr marL="742315" lvl="1" indent="-285115"/>
            <a:r>
              <a:rPr lang="en-US" dirty="0" smtClean="0">
                <a:latin typeface="Acumin Pro Condensed"/>
                <a:cs typeface="Helvetica"/>
              </a:rPr>
              <a:t>Goalie </a:t>
            </a:r>
            <a:r>
              <a:rPr lang="en-US" dirty="0">
                <a:latin typeface="Acumin Pro Condensed"/>
                <a:cs typeface="Helvetica"/>
              </a:rPr>
              <a:t>4 second count</a:t>
            </a:r>
          </a:p>
          <a:p>
            <a:pPr marL="742315" lvl="1" indent="-285115"/>
            <a:endParaRPr lang="en-US" dirty="0">
              <a:latin typeface="Acumin Pro Condensed"/>
              <a:cs typeface="Helvetica"/>
            </a:endParaRPr>
          </a:p>
          <a:p>
            <a:pPr marL="742315" lvl="1" indent="-285115"/>
            <a:r>
              <a:rPr lang="en-US" dirty="0">
                <a:latin typeface="Acumin Pro Condensed"/>
                <a:cs typeface="Helvetica"/>
              </a:rPr>
              <a:t>20 second clear count</a:t>
            </a:r>
          </a:p>
          <a:p>
            <a:pPr marL="742315" lvl="1" indent="-285115"/>
            <a:endParaRPr lang="en-US" dirty="0">
              <a:latin typeface="Acumin Pro Condensed"/>
              <a:cs typeface="Helvetica"/>
            </a:endParaRPr>
          </a:p>
          <a:p>
            <a:pPr marL="742315" lvl="1" indent="-285115"/>
            <a:r>
              <a:rPr lang="en-US" dirty="0">
                <a:latin typeface="Acumin Pro Condensed"/>
                <a:cs typeface="Helvetica"/>
              </a:rPr>
              <a:t>Follow the play </a:t>
            </a:r>
            <a:endParaRPr lang="en-US" dirty="0" smtClean="0">
              <a:latin typeface="Acumin Pro Condensed"/>
              <a:cs typeface="Helvetica"/>
            </a:endParaRPr>
          </a:p>
          <a:p>
            <a:pPr marL="742315" lvl="1" indent="-285115"/>
            <a:endParaRPr lang="en-US" dirty="0">
              <a:latin typeface="Acumin Pro Condensed"/>
              <a:cs typeface="Helvetica"/>
            </a:endParaRPr>
          </a:p>
          <a:p>
            <a:pPr marL="742315" lvl="1" indent="-285115"/>
            <a:r>
              <a:rPr lang="en-US" dirty="0" smtClean="0">
                <a:latin typeface="Acumin Pro Condensed"/>
                <a:cs typeface="Helvetica"/>
              </a:rPr>
              <a:t>Stay parallel with the </a:t>
            </a:r>
            <a:r>
              <a:rPr lang="en-US" dirty="0" smtClean="0">
                <a:latin typeface="Acumin Pro Condensed"/>
                <a:cs typeface="Helvetica"/>
              </a:rPr>
              <a:t>ball</a:t>
            </a:r>
          </a:p>
          <a:p>
            <a:pPr marL="742315" lvl="1" indent="-285115"/>
            <a:endParaRPr lang="en-US" dirty="0">
              <a:latin typeface="Acumin Pro Condensed"/>
              <a:cs typeface="Helvetica"/>
            </a:endParaRPr>
          </a:p>
          <a:p>
            <a:pPr marL="742315" lvl="1" indent="-285115"/>
            <a:r>
              <a:rPr lang="en-US" dirty="0" smtClean="0">
                <a:latin typeface="Acumin Pro Condensed"/>
                <a:cs typeface="Helvetica"/>
              </a:rPr>
              <a:t>Stop at the cones/midline</a:t>
            </a:r>
          </a:p>
          <a:p>
            <a:pPr marL="742315" lvl="1" indent="-285115"/>
            <a:endParaRPr lang="en-US" dirty="0">
              <a:latin typeface="Acumin Pro Condensed"/>
              <a:cs typeface="Helvetica"/>
            </a:endParaRPr>
          </a:p>
          <a:p>
            <a:pPr marL="742315" lvl="1" indent="-285115"/>
            <a:r>
              <a:rPr lang="en-US" dirty="0" smtClean="0">
                <a:latin typeface="Acumin Pro Condensed"/>
                <a:cs typeface="Helvetica"/>
              </a:rPr>
              <a:t>Count Players</a:t>
            </a:r>
            <a:endParaRPr lang="en-US" dirty="0">
              <a:latin typeface="Acumin Pro Condensed"/>
              <a:cs typeface="Helvetica"/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263C56-2DF1-44B0-8645-369B23825AF9}"/>
              </a:ext>
            </a:extLst>
          </p:cNvPr>
          <p:cNvSpPr txBox="1"/>
          <p:nvPr/>
        </p:nvSpPr>
        <p:spPr>
          <a:xfrm>
            <a:off x="1090671" y="2136151"/>
            <a:ext cx="2379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LEAD Sprints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67AEA9-3788-447C-92EF-F8870AACC9D7}"/>
              </a:ext>
            </a:extLst>
          </p:cNvPr>
          <p:cNvSpPr txBox="1"/>
          <p:nvPr/>
        </p:nvSpPr>
        <p:spPr>
          <a:xfrm>
            <a:off x="8859151" y="2026941"/>
            <a:ext cx="2379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TRAIL Jogs</a:t>
            </a:r>
          </a:p>
        </p:txBody>
      </p:sp>
      <p:pic>
        <p:nvPicPr>
          <p:cNvPr id="9" name="Picture 8" descr="A person running on a field&#10;&#10;Description automatically generated">
            <a:extLst>
              <a:ext uri="{FF2B5EF4-FFF2-40B4-BE49-F238E27FC236}">
                <a16:creationId xmlns:a16="http://schemas.microsoft.com/office/drawing/2014/main" id="{F585EB23-BC73-45BA-9500-ADB55233B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337" y="2154690"/>
            <a:ext cx="3272868" cy="375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5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own Arrow 24"/>
          <p:cNvSpPr/>
          <p:nvPr/>
        </p:nvSpPr>
        <p:spPr>
          <a:xfrm rot="16200000">
            <a:off x="10849384" y="4471883"/>
            <a:ext cx="586596" cy="1518802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0313470" y="4188753"/>
            <a:ext cx="1643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Out of Bounds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White Ball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9819753" y="3598790"/>
            <a:ext cx="586596" cy="211922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83D851-4A5F-6B4A-8704-8A4A6879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623" y="245290"/>
            <a:ext cx="8940799" cy="454667"/>
          </a:xfrm>
        </p:spPr>
        <p:txBody>
          <a:bodyPr/>
          <a:lstStyle/>
          <a:p>
            <a:pPr algn="ctr"/>
            <a:r>
              <a:rPr lang="en-US" b="1" dirty="0" smtClean="0"/>
              <a:t>Shot Out of Bounds Staying With Offense</a:t>
            </a:r>
            <a:endParaRPr lang="en-US" b="1" dirty="0"/>
          </a:p>
        </p:txBody>
      </p:sp>
      <p:pic>
        <p:nvPicPr>
          <p:cNvPr id="3" name="Graphic 9" descr="Man">
            <a:extLst>
              <a:ext uri="{FF2B5EF4-FFF2-40B4-BE49-F238E27FC236}">
                <a16:creationId xmlns:a16="http://schemas.microsoft.com/office/drawing/2014/main" id="{9C270677-E8F9-DE46-BDCB-0F3AFB0C3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938591" y="1623099"/>
            <a:ext cx="889380" cy="878008"/>
          </a:xfrm>
          <a:prstGeom prst="rect">
            <a:avLst/>
          </a:prstGeom>
        </p:spPr>
      </p:pic>
      <p:pic>
        <p:nvPicPr>
          <p:cNvPr id="4" name="Graphic 9" descr="Man">
            <a:extLst>
              <a:ext uri="{FF2B5EF4-FFF2-40B4-BE49-F238E27FC236}">
                <a16:creationId xmlns:a16="http://schemas.microsoft.com/office/drawing/2014/main" id="{629EDC1D-ECCC-374B-9FA1-F2AE542EF8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909833" y="4257581"/>
            <a:ext cx="889380" cy="878008"/>
          </a:xfrm>
          <a:prstGeom prst="rect">
            <a:avLst/>
          </a:prstGeom>
        </p:spPr>
      </p:pic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94596986-6EF6-4D87-82B2-214CB9E0EB15}"/>
              </a:ext>
            </a:extLst>
          </p:cNvPr>
          <p:cNvSpPr/>
          <p:nvPr/>
        </p:nvSpPr>
        <p:spPr>
          <a:xfrm>
            <a:off x="10046189" y="2623339"/>
            <a:ext cx="258792" cy="244415"/>
          </a:xfrm>
          <a:prstGeom prst="flowChartConnector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10577" y="3283190"/>
            <a:ext cx="114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Shot!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08941" y="5041263"/>
            <a:ext cx="1791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Whistle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Start Play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436011" y="1846879"/>
            <a:ext cx="889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Lead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91881" y="4327253"/>
            <a:ext cx="897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Trail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35640" y="4014438"/>
            <a:ext cx="1238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Whistle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Stop Play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Award Ball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68894" y="4971608"/>
            <a:ext cx="1516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Back to Settled Play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42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48148E-6 L -0.00521 0.464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232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0.1707 0.0861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29" y="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0.46482 L -0.01055 0.3946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07 0.08611 L 2.08333E-7 -2.22222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-430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/>
      <p:bldP spid="26" grpId="1"/>
      <p:bldP spid="14" grpId="0" animBg="1"/>
      <p:bldP spid="14" grpId="1" animBg="1"/>
      <p:bldP spid="5" grpId="0" animBg="1"/>
      <p:bldP spid="5" grpId="1" animBg="1"/>
      <p:bldP spid="24" grpId="0"/>
      <p:bldP spid="24" grpId="1"/>
      <p:bldP spid="27" grpId="0"/>
      <p:bldP spid="27" grpId="1"/>
      <p:bldP spid="6" grpId="0"/>
      <p:bldP spid="6" grpId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own Arrow 24"/>
          <p:cNvSpPr/>
          <p:nvPr/>
        </p:nvSpPr>
        <p:spPr>
          <a:xfrm rot="5400000">
            <a:off x="10516439" y="4471883"/>
            <a:ext cx="586596" cy="151880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0411683" y="4835929"/>
            <a:ext cx="1643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Out of Bounds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Red Ball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Down Arrow 13"/>
          <p:cNvSpPr/>
          <p:nvPr/>
        </p:nvSpPr>
        <p:spPr>
          <a:xfrm rot="217991">
            <a:off x="10956013" y="3521135"/>
            <a:ext cx="586596" cy="211922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83D851-4A5F-6B4A-8704-8A4A6879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623" y="245290"/>
            <a:ext cx="8940799" cy="454667"/>
          </a:xfrm>
        </p:spPr>
        <p:txBody>
          <a:bodyPr/>
          <a:lstStyle/>
          <a:p>
            <a:pPr algn="ctr"/>
            <a:r>
              <a:rPr lang="en-US" b="1" dirty="0" smtClean="0"/>
              <a:t>Deep Restart Sideline</a:t>
            </a:r>
            <a:endParaRPr lang="en-US" b="1" dirty="0"/>
          </a:p>
        </p:txBody>
      </p:sp>
      <p:pic>
        <p:nvPicPr>
          <p:cNvPr id="3" name="Graphic 9" descr="Man">
            <a:extLst>
              <a:ext uri="{FF2B5EF4-FFF2-40B4-BE49-F238E27FC236}">
                <a16:creationId xmlns:a16="http://schemas.microsoft.com/office/drawing/2014/main" id="{9C270677-E8F9-DE46-BDCB-0F3AFB0C3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938591" y="1623099"/>
            <a:ext cx="889380" cy="878008"/>
          </a:xfrm>
          <a:prstGeom prst="rect">
            <a:avLst/>
          </a:prstGeom>
        </p:spPr>
      </p:pic>
      <p:pic>
        <p:nvPicPr>
          <p:cNvPr id="4" name="Graphic 9" descr="Man">
            <a:extLst>
              <a:ext uri="{FF2B5EF4-FFF2-40B4-BE49-F238E27FC236}">
                <a16:creationId xmlns:a16="http://schemas.microsoft.com/office/drawing/2014/main" id="{629EDC1D-ECCC-374B-9FA1-F2AE542EF8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909833" y="4257581"/>
            <a:ext cx="889380" cy="878008"/>
          </a:xfrm>
          <a:prstGeom prst="rect">
            <a:avLst/>
          </a:prstGeom>
        </p:spPr>
      </p:pic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94596986-6EF6-4D87-82B2-214CB9E0EB15}"/>
              </a:ext>
            </a:extLst>
          </p:cNvPr>
          <p:cNvSpPr/>
          <p:nvPr/>
        </p:nvSpPr>
        <p:spPr>
          <a:xfrm>
            <a:off x="11195374" y="3113168"/>
            <a:ext cx="258792" cy="244415"/>
          </a:xfrm>
          <a:prstGeom prst="flowChartConnector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775026" y="3173980"/>
            <a:ext cx="114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PASS!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110158" y="899950"/>
            <a:ext cx="1791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Whistle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Start Play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20-sec Timer 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436011" y="1846879"/>
            <a:ext cx="889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Lead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91881" y="4327253"/>
            <a:ext cx="897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Trail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456422" y="1977259"/>
            <a:ext cx="897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Trail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552702" y="4466597"/>
            <a:ext cx="889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Lead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09431" y="3980582"/>
            <a:ext cx="1350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Whistle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Stop Play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Award Ball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57258" y="3632285"/>
            <a:ext cx="1690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When Ready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Arm Out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Go Signal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21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01055 0.35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" y="176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44444E-6 L 0.07201 0.050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4" y="25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0.18684 0.0743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36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684 0.07431 L -0.20417 0.0743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57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5 0.35301 L -0.01055 0.2981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/>
      <p:bldP spid="26" grpId="1"/>
      <p:bldP spid="14" grpId="0" animBg="1"/>
      <p:bldP spid="14" grpId="1" animBg="1"/>
      <p:bldP spid="5" grpId="0" animBg="1"/>
      <p:bldP spid="5" grpId="1" animBg="1"/>
      <p:bldP spid="24" grpId="0"/>
      <p:bldP spid="24" grpId="1"/>
      <p:bldP spid="27" grpId="0"/>
      <p:bldP spid="29" grpId="0"/>
      <p:bldP spid="30" grpId="0"/>
      <p:bldP spid="32" grpId="0"/>
      <p:bldP spid="32" grpId="1"/>
      <p:bldP spid="34" grpId="0"/>
      <p:bldP spid="34" grpId="1"/>
      <p:bldP spid="34" grpId="2"/>
      <p:bldP spid="6" grpId="0"/>
      <p:bldP spid="6" grpId="1"/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1872" y="1901952"/>
            <a:ext cx="702259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000" dirty="0" smtClean="0"/>
              <a:t>Positioning</a:t>
            </a:r>
          </a:p>
          <a:p>
            <a:pPr marL="742950" indent="-742950">
              <a:buAutoNum type="arabicPeriod"/>
            </a:pPr>
            <a:r>
              <a:rPr lang="en-US" sz="4000" dirty="0" smtClean="0"/>
              <a:t>Where to Look</a:t>
            </a:r>
          </a:p>
          <a:p>
            <a:pPr marL="742950" indent="-742950">
              <a:buAutoNum type="arabicPeriod"/>
            </a:pPr>
            <a:r>
              <a:rPr lang="en-US" sz="4000" dirty="0" smtClean="0"/>
              <a:t>When to Blow the Whistle</a:t>
            </a:r>
          </a:p>
          <a:p>
            <a:pPr marL="742950" indent="-742950">
              <a:buAutoNum type="arabicPeriod"/>
            </a:pPr>
            <a:r>
              <a:rPr lang="en-US" sz="4000" dirty="0" smtClean="0"/>
              <a:t>Signals</a:t>
            </a:r>
          </a:p>
          <a:p>
            <a:pPr marL="742950" indent="-742950">
              <a:buAutoNum type="arabicPeriod"/>
            </a:pPr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DF039D-B551-9E45-9365-37087C473DC7}"/>
              </a:ext>
            </a:extLst>
          </p:cNvPr>
          <p:cNvSpPr txBox="1"/>
          <p:nvPr/>
        </p:nvSpPr>
        <p:spPr>
          <a:xfrm>
            <a:off x="244885" y="445477"/>
            <a:ext cx="1009631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265" indent="-342265"/>
            <a:r>
              <a:rPr lang="en-US" sz="5500" b="1" spc="300" dirty="0" smtClean="0">
                <a:solidFill>
                  <a:srgbClr val="00205B"/>
                </a:solidFill>
                <a:latin typeface="Alt Gothic Comp ATF" panose="020B0608040502040204" pitchFamily="34" charset="77"/>
              </a:rPr>
              <a:t>What Are Mechanics?</a:t>
            </a:r>
            <a:endParaRPr lang="en-US" sz="2400" dirty="0">
              <a:latin typeface="Acumin Pro Condensed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3598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own Arrow 24"/>
          <p:cNvSpPr/>
          <p:nvPr/>
        </p:nvSpPr>
        <p:spPr>
          <a:xfrm rot="5400000">
            <a:off x="7153726" y="4679200"/>
            <a:ext cx="586596" cy="151880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750748" y="4947068"/>
            <a:ext cx="1643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Out of Bounds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Red Ball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Down Arrow 13"/>
          <p:cNvSpPr/>
          <p:nvPr/>
        </p:nvSpPr>
        <p:spPr>
          <a:xfrm rot="1371918">
            <a:off x="6643929" y="3496004"/>
            <a:ext cx="586596" cy="211922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83D851-4A5F-6B4A-8704-8A4A6879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918" y="200215"/>
            <a:ext cx="8940799" cy="454667"/>
          </a:xfrm>
        </p:spPr>
        <p:txBody>
          <a:bodyPr/>
          <a:lstStyle/>
          <a:p>
            <a:pPr algn="ctr"/>
            <a:r>
              <a:rPr lang="en-US" b="1" dirty="0" smtClean="0"/>
              <a:t>Restart Out of Bounds in Substitution Box</a:t>
            </a:r>
            <a:endParaRPr lang="en-US" b="1" dirty="0"/>
          </a:p>
        </p:txBody>
      </p:sp>
      <p:pic>
        <p:nvPicPr>
          <p:cNvPr id="3" name="Graphic 9" descr="Man">
            <a:extLst>
              <a:ext uri="{FF2B5EF4-FFF2-40B4-BE49-F238E27FC236}">
                <a16:creationId xmlns:a16="http://schemas.microsoft.com/office/drawing/2014/main" id="{9C270677-E8F9-DE46-BDCB-0F3AFB0C3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938591" y="1623099"/>
            <a:ext cx="889380" cy="878008"/>
          </a:xfrm>
          <a:prstGeom prst="rect">
            <a:avLst/>
          </a:prstGeom>
        </p:spPr>
      </p:pic>
      <p:pic>
        <p:nvPicPr>
          <p:cNvPr id="4" name="Graphic 9" descr="Man">
            <a:extLst>
              <a:ext uri="{FF2B5EF4-FFF2-40B4-BE49-F238E27FC236}">
                <a16:creationId xmlns:a16="http://schemas.microsoft.com/office/drawing/2014/main" id="{629EDC1D-ECCC-374B-9FA1-F2AE542EF8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909833" y="4257581"/>
            <a:ext cx="889380" cy="878008"/>
          </a:xfrm>
          <a:prstGeom prst="rect">
            <a:avLst/>
          </a:prstGeom>
        </p:spPr>
      </p:pic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94596986-6EF6-4D87-82B2-214CB9E0EB15}"/>
              </a:ext>
            </a:extLst>
          </p:cNvPr>
          <p:cNvSpPr/>
          <p:nvPr/>
        </p:nvSpPr>
        <p:spPr>
          <a:xfrm>
            <a:off x="7259632" y="3343093"/>
            <a:ext cx="258792" cy="244415"/>
          </a:xfrm>
          <a:prstGeom prst="flowChartConnector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58253" y="3818036"/>
            <a:ext cx="114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PASS!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55247" y="2267805"/>
            <a:ext cx="1791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Whistle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Start Play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20-sec Timer 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436011" y="1846879"/>
            <a:ext cx="889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Lead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218562" y="4245436"/>
            <a:ext cx="897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Trail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14217" y="2062103"/>
            <a:ext cx="897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Trail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552702" y="4466597"/>
            <a:ext cx="889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Lead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56853" y="4808569"/>
            <a:ext cx="1350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Whistle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Stop Play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Award Ball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57258" y="3632285"/>
            <a:ext cx="1690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When Ready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Arm Out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Go Signal</a:t>
            </a:r>
            <a:endParaRPr lang="en-US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/>
              <p14:cNvContentPartPr/>
              <p14:nvPr/>
            </p14:nvContentPartPr>
            <p14:xfrm>
              <a:off x="7090777" y="1759952"/>
              <a:ext cx="69480" cy="1728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78897" y="1748072"/>
                <a:ext cx="93240" cy="4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9803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07407E-6 L -0.07904 0.335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8" y="1678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-0.10326 0.0819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409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44444E-6 L -0.25963 -0.051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82" y="-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04 0.33565 L -0.08034 0.2571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326 0.08195 L -0.28204 0.0655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5" y="-83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/>
      <p:bldP spid="26" grpId="1"/>
      <p:bldP spid="14" grpId="0" animBg="1"/>
      <p:bldP spid="14" grpId="1" animBg="1"/>
      <p:bldP spid="5" grpId="0" animBg="1"/>
      <p:bldP spid="5" grpId="1" animBg="1"/>
      <p:bldP spid="24" grpId="0"/>
      <p:bldP spid="24" grpId="1"/>
      <p:bldP spid="27" grpId="0"/>
      <p:bldP spid="29" grpId="0"/>
      <p:bldP spid="30" grpId="0"/>
      <p:bldP spid="32" grpId="0"/>
      <p:bldP spid="32" grpId="1"/>
      <p:bldP spid="34" grpId="0"/>
      <p:bldP spid="34" grpId="1"/>
      <p:bldP spid="34" grpId="2"/>
      <p:bldP spid="6" grpId="0"/>
      <p:bldP spid="6" grpId="1"/>
      <p:bldP spid="7" grpId="0"/>
      <p:bldP spid="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13"/>
          <p:cNvSpPr/>
          <p:nvPr/>
        </p:nvSpPr>
        <p:spPr>
          <a:xfrm rot="17230859">
            <a:off x="9722522" y="1807233"/>
            <a:ext cx="586596" cy="151880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83D851-4A5F-6B4A-8704-8A4A6879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2076" y="252277"/>
            <a:ext cx="8940799" cy="454667"/>
          </a:xfrm>
        </p:spPr>
        <p:txBody>
          <a:bodyPr/>
          <a:lstStyle/>
          <a:p>
            <a:pPr algn="ctr"/>
            <a:r>
              <a:rPr lang="en-US" b="1" dirty="0" smtClean="0"/>
              <a:t>Deep Restart </a:t>
            </a:r>
            <a:r>
              <a:rPr lang="en-US" b="1" dirty="0" err="1" smtClean="0"/>
              <a:t>Endline</a:t>
            </a:r>
            <a:endParaRPr lang="en-US" b="1" dirty="0"/>
          </a:p>
        </p:txBody>
      </p:sp>
      <p:pic>
        <p:nvPicPr>
          <p:cNvPr id="3" name="Graphic 9" descr="Man">
            <a:extLst>
              <a:ext uri="{FF2B5EF4-FFF2-40B4-BE49-F238E27FC236}">
                <a16:creationId xmlns:a16="http://schemas.microsoft.com/office/drawing/2014/main" id="{9C270677-E8F9-DE46-BDCB-0F3AFB0C3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938591" y="1623099"/>
            <a:ext cx="889380" cy="878008"/>
          </a:xfrm>
          <a:prstGeom prst="rect">
            <a:avLst/>
          </a:prstGeom>
        </p:spPr>
      </p:pic>
      <p:pic>
        <p:nvPicPr>
          <p:cNvPr id="4" name="Graphic 9" descr="Man">
            <a:extLst>
              <a:ext uri="{FF2B5EF4-FFF2-40B4-BE49-F238E27FC236}">
                <a16:creationId xmlns:a16="http://schemas.microsoft.com/office/drawing/2014/main" id="{629EDC1D-ECCC-374B-9FA1-F2AE542EF8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909833" y="4257581"/>
            <a:ext cx="889380" cy="878008"/>
          </a:xfrm>
          <a:prstGeom prst="rect">
            <a:avLst/>
          </a:prstGeom>
        </p:spPr>
      </p:pic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94596986-6EF6-4D87-82B2-214CB9E0EB15}"/>
              </a:ext>
            </a:extLst>
          </p:cNvPr>
          <p:cNvSpPr/>
          <p:nvPr/>
        </p:nvSpPr>
        <p:spPr>
          <a:xfrm>
            <a:off x="7799213" y="2265345"/>
            <a:ext cx="258792" cy="244415"/>
          </a:xfrm>
          <a:prstGeom prst="flowChartConnector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 rot="926650">
            <a:off x="9116335" y="2706771"/>
            <a:ext cx="114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SHOT!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Down Arrow 24"/>
          <p:cNvSpPr/>
          <p:nvPr/>
        </p:nvSpPr>
        <p:spPr>
          <a:xfrm rot="5400000">
            <a:off x="10849384" y="3204882"/>
            <a:ext cx="586596" cy="151880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9656912" y="4257581"/>
            <a:ext cx="2698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Goalie was closest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Red Ball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110158" y="899950"/>
            <a:ext cx="1791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Whistle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Start Play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20-sec Timer 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552875" y="2721661"/>
            <a:ext cx="16217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Whistle 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Stop Play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Award Ball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436011" y="1846879"/>
            <a:ext cx="889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Lead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91881" y="4327253"/>
            <a:ext cx="897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Trail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712018" y="2111729"/>
            <a:ext cx="897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Trail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499648" y="4835929"/>
            <a:ext cx="889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Lead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157258" y="3632285"/>
            <a:ext cx="1690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When Ready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Arm Out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Go Signal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18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28 0.01666 L 0.33607 0.139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615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44444E-6 L 0.12045 0.0652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16" y="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-0.2 0.0826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412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607 0.13981 L 0.29792 0.1398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45 0.06528 L -2.70833E-6 -0.2006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9" y="-1331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 animBg="1"/>
      <p:bldP spid="14" grpId="2" animBg="1"/>
      <p:bldP spid="5" grpId="0" animBg="1"/>
      <p:bldP spid="5" grpId="1" animBg="1"/>
      <p:bldP spid="5" grpId="2" animBg="1"/>
      <p:bldP spid="24" grpId="2"/>
      <p:bldP spid="24" grpId="3"/>
      <p:bldP spid="25" grpId="0" animBg="1"/>
      <p:bldP spid="25" grpId="1" animBg="1"/>
      <p:bldP spid="26" grpId="0"/>
      <p:bldP spid="26" grpId="1"/>
      <p:bldP spid="27" grpId="0"/>
      <p:bldP spid="27" grpId="1"/>
      <p:bldP spid="28" grpId="0"/>
      <p:bldP spid="28" grpId="1"/>
      <p:bldP spid="29" grpId="0"/>
      <p:bldP spid="30" grpId="0"/>
      <p:bldP spid="32" grpId="1"/>
      <p:bldP spid="32" grpId="2"/>
      <p:bldP spid="34" grpId="0"/>
      <p:bldP spid="34" grpId="1"/>
      <p:bldP spid="34" grpId="2"/>
      <p:bldP spid="35" grpId="2"/>
      <p:bldP spid="35" grpId="3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DF039D-B551-9E45-9365-37087C473DC7}"/>
              </a:ext>
            </a:extLst>
          </p:cNvPr>
          <p:cNvSpPr txBox="1"/>
          <p:nvPr/>
        </p:nvSpPr>
        <p:spPr>
          <a:xfrm>
            <a:off x="244885" y="445477"/>
            <a:ext cx="980408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265" indent="-342265"/>
            <a:r>
              <a:rPr lang="en-US" sz="5500" b="1" spc="300" dirty="0" smtClean="0">
                <a:solidFill>
                  <a:srgbClr val="00205B"/>
                </a:solidFill>
                <a:latin typeface="Alt Gothic Comp ATF" panose="020B0608040502040204" pitchFamily="34" charset="77"/>
              </a:rPr>
              <a:t>Over And Back</a:t>
            </a:r>
            <a:endParaRPr lang="en-US" sz="5500" b="1" spc="300" dirty="0">
              <a:solidFill>
                <a:srgbClr val="00205B"/>
              </a:solidFill>
              <a:latin typeface="Alt Gothic Comp ATF" panose="020B0608040502040204" pitchFamily="34" charset="77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1DC329A-BCD5-4773-9DF3-491FE7D79C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4874052"/>
              </p:ext>
            </p:extLst>
          </p:nvPr>
        </p:nvGraphicFramePr>
        <p:xfrm>
          <a:off x="1831478" y="1579975"/>
          <a:ext cx="8529043" cy="49420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1855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own Arrow 16"/>
          <p:cNvSpPr/>
          <p:nvPr/>
        </p:nvSpPr>
        <p:spPr>
          <a:xfrm rot="4067376">
            <a:off x="7598523" y="831497"/>
            <a:ext cx="569643" cy="368695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Go arrow"/>
          <p:cNvSpPr/>
          <p:nvPr/>
        </p:nvSpPr>
        <p:spPr>
          <a:xfrm rot="5400000">
            <a:off x="4782013" y="2477388"/>
            <a:ext cx="602167" cy="175371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1038" y="246251"/>
            <a:ext cx="8940799" cy="454667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Over and Back</a:t>
            </a:r>
            <a:endParaRPr lang="en-US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3860800" cy="366713"/>
          </a:xfrm>
          <a:prstGeom prst="rect">
            <a:avLst/>
          </a:prstGeom>
        </p:spPr>
        <p:txBody>
          <a:bodyPr/>
          <a:lstStyle/>
          <a:p>
            <a:pPr defTabSz="1219170"/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USLACROSSE.ARBITERSPORTS.COM | USLACROSSE.ORG</a:t>
            </a:r>
          </a:p>
        </p:txBody>
      </p:sp>
      <p:sp>
        <p:nvSpPr>
          <p:cNvPr id="14" name="Lead">
            <a:extLst>
              <a:ext uri="{FF2B5EF4-FFF2-40B4-BE49-F238E27FC236}">
                <a16:creationId xmlns:a16="http://schemas.microsoft.com/office/drawing/2014/main" id="{CF256BC8-7236-DF4F-B72B-C6B56BCEEEF6}"/>
              </a:ext>
            </a:extLst>
          </p:cNvPr>
          <p:cNvSpPr/>
          <p:nvPr/>
        </p:nvSpPr>
        <p:spPr>
          <a:xfrm>
            <a:off x="10178350" y="1337232"/>
            <a:ext cx="598724" cy="436439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  <a:miter lim="400000"/>
          </a:ln>
          <a:effectLst>
            <a:outerShdw blurRad="63500" dist="25400" dir="5400000" rotWithShape="0">
              <a:srgbClr val="000000">
                <a:alpha val="2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7732" tIns="67732" rIns="67732" bIns="67732" anchor="ctr"/>
          <a:lstStyle>
            <a:lvl1pPr>
              <a:defRPr sz="21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1219170"/>
            <a:r>
              <a:rPr lang="en-US" sz="2667" dirty="0">
                <a:solidFill>
                  <a:prstClr val="black"/>
                </a:solidFill>
              </a:rPr>
              <a:t>L</a:t>
            </a:r>
            <a:endParaRPr sz="2667" dirty="0">
              <a:solidFill>
                <a:prstClr val="black"/>
              </a:solidFill>
            </a:endParaRPr>
          </a:p>
        </p:txBody>
      </p:sp>
      <p:sp>
        <p:nvSpPr>
          <p:cNvPr id="18" name="Ball">
            <a:extLst>
              <a:ext uri="{FF2B5EF4-FFF2-40B4-BE49-F238E27FC236}">
                <a16:creationId xmlns:a16="http://schemas.microsoft.com/office/drawing/2014/main" id="{DF75123A-0F7D-5B40-ACD9-DDF381A63DA8}"/>
              </a:ext>
            </a:extLst>
          </p:cNvPr>
          <p:cNvSpPr/>
          <p:nvPr/>
        </p:nvSpPr>
        <p:spPr>
          <a:xfrm>
            <a:off x="9559110" y="1807648"/>
            <a:ext cx="294617" cy="283883"/>
          </a:xfrm>
          <a:prstGeom prst="ellipse">
            <a:avLst/>
          </a:prstGeom>
          <a:solidFill>
            <a:srgbClr val="DCDEE0"/>
          </a:solidFill>
          <a:ln>
            <a:solidFill>
              <a:srgbClr val="000000"/>
            </a:solidFill>
            <a:miter lim="400000"/>
          </a:ln>
          <a:effectLst>
            <a:outerShdw blurRad="63500" dist="25400" dir="5400000" rotWithShape="0">
              <a:srgbClr val="000000">
                <a:alpha val="20000"/>
              </a:srgbClr>
            </a:outerShdw>
          </a:effectLst>
        </p:spPr>
        <p:txBody>
          <a:bodyPr lIns="67732" tIns="67732" rIns="67732" bIns="67732" anchor="ctr"/>
          <a:lstStyle/>
          <a:p>
            <a:pPr defTabSz="1219170">
              <a:defRPr sz="2100" b="1">
                <a:latin typeface="Helvetica"/>
                <a:ea typeface="Helvetica"/>
                <a:cs typeface="Helvetica"/>
                <a:sym typeface="Helvetica"/>
              </a:defRPr>
            </a:pPr>
            <a:endParaRPr sz="2800" b="1">
              <a:solidFill>
                <a:prstClr val="white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9" name="Trail">
            <a:extLst>
              <a:ext uri="{FF2B5EF4-FFF2-40B4-BE49-F238E27FC236}">
                <a16:creationId xmlns:a16="http://schemas.microsoft.com/office/drawing/2014/main" id="{A76A110C-1A32-8446-95C2-72F31359268C}"/>
              </a:ext>
            </a:extLst>
          </p:cNvPr>
          <p:cNvSpPr/>
          <p:nvPr/>
        </p:nvSpPr>
        <p:spPr>
          <a:xfrm rot="180000">
            <a:off x="7132341" y="4405803"/>
            <a:ext cx="567656" cy="422548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  <a:miter lim="400000"/>
          </a:ln>
          <a:effectLst>
            <a:outerShdw blurRad="63500" dist="25400" dir="5400000" rotWithShape="0">
              <a:srgbClr val="000000">
                <a:alpha val="2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7732" tIns="67732" rIns="67732" bIns="67732" anchor="ctr"/>
          <a:lstStyle>
            <a:lvl1pPr>
              <a:defRPr sz="21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1219170"/>
            <a:r>
              <a:rPr lang="en-US" sz="2667" dirty="0">
                <a:solidFill>
                  <a:prstClr val="black"/>
                </a:solidFill>
              </a:rPr>
              <a:t>T</a:t>
            </a:r>
            <a:endParaRPr sz="2667" dirty="0">
              <a:solidFill>
                <a:prstClr val="black"/>
              </a:solidFill>
            </a:endParaRPr>
          </a:p>
        </p:txBody>
      </p:sp>
      <p:sp>
        <p:nvSpPr>
          <p:cNvPr id="20" name="Over and Back!"/>
          <p:cNvSpPr txBox="1"/>
          <p:nvPr/>
        </p:nvSpPr>
        <p:spPr>
          <a:xfrm>
            <a:off x="8878199" y="935960"/>
            <a:ext cx="1898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“Over and Back!”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Whistle"/>
          <p:cNvSpPr txBox="1"/>
          <p:nvPr/>
        </p:nvSpPr>
        <p:spPr>
          <a:xfrm>
            <a:off x="5244860" y="4842916"/>
            <a:ext cx="1069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Whistle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rail New">
            <a:extLst>
              <a:ext uri="{FF2B5EF4-FFF2-40B4-BE49-F238E27FC236}">
                <a16:creationId xmlns:a16="http://schemas.microsoft.com/office/drawing/2014/main" id="{A76A110C-1A32-8446-95C2-72F31359268C}"/>
              </a:ext>
            </a:extLst>
          </p:cNvPr>
          <p:cNvSpPr/>
          <p:nvPr/>
        </p:nvSpPr>
        <p:spPr>
          <a:xfrm rot="180000">
            <a:off x="5818224" y="1320677"/>
            <a:ext cx="567656" cy="422548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  <a:miter lim="400000"/>
          </a:ln>
          <a:effectLst>
            <a:outerShdw blurRad="63500" dist="25400" dir="5400000" rotWithShape="0">
              <a:srgbClr val="000000">
                <a:alpha val="2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7732" tIns="67732" rIns="67732" bIns="67732" anchor="ctr"/>
          <a:lstStyle>
            <a:lvl1pPr>
              <a:defRPr sz="21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1219170"/>
            <a:r>
              <a:rPr lang="en-US" sz="2667" dirty="0">
                <a:solidFill>
                  <a:prstClr val="black"/>
                </a:solidFill>
              </a:rPr>
              <a:t>T</a:t>
            </a:r>
            <a:endParaRPr sz="2667" dirty="0">
              <a:solidFill>
                <a:prstClr val="black"/>
              </a:solidFill>
            </a:endParaRPr>
          </a:p>
        </p:txBody>
      </p:sp>
      <p:sp>
        <p:nvSpPr>
          <p:cNvPr id="26" name="Lead New">
            <a:extLst>
              <a:ext uri="{FF2B5EF4-FFF2-40B4-BE49-F238E27FC236}">
                <a16:creationId xmlns:a16="http://schemas.microsoft.com/office/drawing/2014/main" id="{CF256BC8-7236-DF4F-B72B-C6B56BCEEEF6}"/>
              </a:ext>
            </a:extLst>
          </p:cNvPr>
          <p:cNvSpPr/>
          <p:nvPr/>
        </p:nvSpPr>
        <p:spPr>
          <a:xfrm>
            <a:off x="1631038" y="4398857"/>
            <a:ext cx="598724" cy="436439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  <a:miter lim="400000"/>
          </a:ln>
          <a:effectLst>
            <a:outerShdw blurRad="63500" dist="25400" dir="5400000" rotWithShape="0">
              <a:srgbClr val="000000">
                <a:alpha val="2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7732" tIns="67732" rIns="67732" bIns="67732" anchor="ctr"/>
          <a:lstStyle>
            <a:lvl1pPr>
              <a:defRPr sz="21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1219170"/>
            <a:r>
              <a:rPr lang="en-US" sz="2667" dirty="0">
                <a:solidFill>
                  <a:prstClr val="black"/>
                </a:solidFill>
              </a:rPr>
              <a:t>L</a:t>
            </a:r>
            <a:endParaRPr sz="2667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50496" y="1031988"/>
            <a:ext cx="1314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Whistle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71417" y="1881125"/>
            <a:ext cx="17565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Eyes Up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Push/Hold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Interference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71417" y="3592163"/>
            <a:ext cx="1539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Eyes Down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Ball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Feet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63552" y="2496741"/>
            <a:ext cx="17537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10-sec count?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Communicate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Trail may be best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here since he blew it back in.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/>
              <p14:cNvContentPartPr/>
              <p14:nvPr/>
            </p14:nvContentPartPr>
            <p14:xfrm>
              <a:off x="9230257" y="1725310"/>
              <a:ext cx="345600" cy="12942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218377" y="1713430"/>
                <a:ext cx="369360" cy="131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/>
              <p14:cNvContentPartPr/>
              <p14:nvPr/>
            </p14:nvContentPartPr>
            <p14:xfrm>
              <a:off x="9057817" y="1949590"/>
              <a:ext cx="360" cy="36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45937" y="1937710"/>
                <a:ext cx="24120" cy="24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0948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29167 0.2101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3" y="1050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85185E-6 L -0.10729 0.0136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5" y="67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0.24766 -0.0152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83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29 0.01365 L -0.45403 -0.0053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44" y="-62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857 -0.00324 L -0.35196 -3.7037E-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16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166 0.21018 L -0.32461 0.2129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461 0.21296 L -0.46393 0.2099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6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8" grpId="0" animBg="1"/>
      <p:bldP spid="14" grpId="0" animBg="1"/>
      <p:bldP spid="14" grpId="1" animBg="1"/>
      <p:bldP spid="14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/>
      <p:bldP spid="20" grpId="1"/>
      <p:bldP spid="21" grpId="0"/>
      <p:bldP spid="21" grpId="1"/>
      <p:bldP spid="25" grpId="3" animBg="1"/>
      <p:bldP spid="26" grpId="0" animBg="1"/>
      <p:bldP spid="27" grpId="0"/>
      <p:bldP spid="29" grpId="0"/>
      <p:bldP spid="29" grpId="1"/>
      <p:bldP spid="30" grpId="0"/>
      <p:bldP spid="30" grpId="1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DF039D-B551-9E45-9365-37087C473DC7}"/>
              </a:ext>
            </a:extLst>
          </p:cNvPr>
          <p:cNvSpPr txBox="1"/>
          <p:nvPr/>
        </p:nvSpPr>
        <p:spPr>
          <a:xfrm>
            <a:off x="244885" y="445477"/>
            <a:ext cx="980408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265" indent="-342265"/>
            <a:r>
              <a:rPr lang="en-US" sz="5500" b="1" spc="300" dirty="0" smtClean="0">
                <a:solidFill>
                  <a:srgbClr val="00205B"/>
                </a:solidFill>
                <a:latin typeface="Alt Gothic Comp ATF" panose="020B0608040502040204" pitchFamily="34" charset="77"/>
              </a:rPr>
              <a:t>Play On – Technical Foul</a:t>
            </a:r>
            <a:endParaRPr lang="en-US" sz="5500" b="1" spc="300" dirty="0">
              <a:solidFill>
                <a:srgbClr val="00205B"/>
              </a:solidFill>
              <a:latin typeface="Alt Gothic Comp ATF" panose="020B0608040502040204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ECD10B-9E11-485A-8ED6-8397C013B933}"/>
              </a:ext>
            </a:extLst>
          </p:cNvPr>
          <p:cNvSpPr txBox="1"/>
          <p:nvPr/>
        </p:nvSpPr>
        <p:spPr>
          <a:xfrm>
            <a:off x="728038" y="1507460"/>
            <a:ext cx="717375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265" indent="-342265"/>
            <a:r>
              <a:rPr lang="en-US" sz="2400" dirty="0" smtClean="0">
                <a:latin typeface="Acumin Pro Condensed"/>
                <a:cs typeface="Helvetica"/>
              </a:rPr>
              <a:t>Advantage/Disadvantage</a:t>
            </a:r>
          </a:p>
          <a:p>
            <a:pPr marL="342265" indent="-342265"/>
            <a:endParaRPr lang="en-US" sz="2400" dirty="0">
              <a:latin typeface="Acumin Pro Condensed"/>
              <a:cs typeface="Helvetica"/>
            </a:endParaRPr>
          </a:p>
          <a:p>
            <a:pPr marL="342265" indent="-342265"/>
            <a:r>
              <a:rPr lang="en-US" sz="2400" dirty="0" smtClean="0">
                <a:latin typeface="Acumin Pro Condensed"/>
                <a:cs typeface="Helvetica"/>
              </a:rPr>
              <a:t>Don’t let Play </a:t>
            </a:r>
            <a:r>
              <a:rPr lang="en-US" sz="2400" dirty="0" err="1" smtClean="0">
                <a:latin typeface="Acumin Pro Condensed"/>
                <a:cs typeface="Helvetica"/>
              </a:rPr>
              <a:t>Ons</a:t>
            </a:r>
            <a:r>
              <a:rPr lang="en-US" sz="2400" dirty="0" smtClean="0">
                <a:latin typeface="Acumin Pro Condensed"/>
                <a:cs typeface="Helvetica"/>
              </a:rPr>
              <a:t> go too long</a:t>
            </a:r>
          </a:p>
          <a:p>
            <a:pPr marL="342265" indent="-342265"/>
            <a:endParaRPr lang="en-US" sz="2400" dirty="0">
              <a:latin typeface="Acumin Pro Condensed"/>
              <a:cs typeface="Helvetica"/>
            </a:endParaRPr>
          </a:p>
          <a:p>
            <a:pPr marL="342265" indent="-342265"/>
            <a:r>
              <a:rPr lang="en-US" sz="2400" dirty="0">
                <a:latin typeface="Acumin Pro Condensed"/>
                <a:cs typeface="Helvetica"/>
              </a:rPr>
              <a:t>O</a:t>
            </a:r>
            <a:r>
              <a:rPr lang="en-US" sz="2400" dirty="0" smtClean="0">
                <a:latin typeface="Acumin Pro Condensed"/>
                <a:cs typeface="Helvetica"/>
              </a:rPr>
              <a:t>ffensive player in the crease, kill it right away</a:t>
            </a:r>
          </a:p>
          <a:p>
            <a:pPr marL="342265" indent="-342265"/>
            <a:endParaRPr lang="en-US" sz="2400" dirty="0">
              <a:latin typeface="Acumin Pro Condensed"/>
              <a:cs typeface="Helvetica"/>
            </a:endParaRPr>
          </a:p>
          <a:p>
            <a:pPr marL="342265" indent="-342265"/>
            <a:r>
              <a:rPr lang="en-US" sz="2400" dirty="0" smtClean="0">
                <a:latin typeface="Acumin Pro Condensed"/>
                <a:cs typeface="Helvetica"/>
              </a:rPr>
              <a:t>Face off Hold or Push, kill it if </a:t>
            </a:r>
            <a:r>
              <a:rPr lang="en-US" sz="2400" dirty="0" smtClean="0">
                <a:latin typeface="Acumin Pro Condensed"/>
                <a:cs typeface="Helvetica"/>
              </a:rPr>
              <a:t>right away</a:t>
            </a:r>
          </a:p>
          <a:p>
            <a:pPr marL="342265" indent="-342265"/>
            <a:endParaRPr lang="en-US" sz="2400" dirty="0">
              <a:latin typeface="Acumin Pro Condensed"/>
              <a:cs typeface="Helvetica"/>
            </a:endParaRPr>
          </a:p>
          <a:p>
            <a:pPr marL="342265" indent="-342265"/>
            <a:r>
              <a:rPr lang="en-US" sz="2400" dirty="0" smtClean="0">
                <a:latin typeface="Acumin Pro Condensed"/>
                <a:cs typeface="Helvetica"/>
              </a:rPr>
              <a:t>Play On with a scoring opportunity you can let it play out for a few seconds.</a:t>
            </a:r>
            <a:endParaRPr lang="en-US" sz="2400" dirty="0" smtClean="0">
              <a:latin typeface="Acumin Pro Condensed"/>
              <a:cs typeface="Helvetica"/>
            </a:endParaRPr>
          </a:p>
          <a:p>
            <a:pPr marL="342265" indent="-342265"/>
            <a:endParaRPr lang="en-US" sz="2400" dirty="0">
              <a:latin typeface="Acumin Pro Condensed"/>
              <a:cs typeface="Helvetic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191" y="203938"/>
            <a:ext cx="3501020" cy="64125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CE6E19-E8A5-4CF2-A2AA-30CC235BBB86}"/>
              </a:ext>
            </a:extLst>
          </p:cNvPr>
          <p:cNvSpPr txBox="1"/>
          <p:nvPr/>
        </p:nvSpPr>
        <p:spPr>
          <a:xfrm>
            <a:off x="9097447" y="1614946"/>
            <a:ext cx="1514507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265" indent="-342265"/>
            <a:r>
              <a:rPr lang="en-US" b="1" dirty="0" smtClean="0">
                <a:latin typeface="Acumin Pro Condensed"/>
                <a:cs typeface="Helvetica"/>
              </a:rPr>
              <a:t>“Play On”</a:t>
            </a:r>
            <a:endParaRPr lang="en-US" b="1" dirty="0"/>
          </a:p>
          <a:p>
            <a:pPr marL="742315" lvl="1" indent="-285115"/>
            <a:endParaRPr lang="en-US" b="1" dirty="0">
              <a:latin typeface="Acumin Pro Condensed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0726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DF039D-B551-9E45-9365-37087C473DC7}"/>
              </a:ext>
            </a:extLst>
          </p:cNvPr>
          <p:cNvSpPr txBox="1"/>
          <p:nvPr/>
        </p:nvSpPr>
        <p:spPr>
          <a:xfrm>
            <a:off x="244885" y="445477"/>
            <a:ext cx="980408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265" indent="-342265"/>
            <a:r>
              <a:rPr lang="en-US" sz="5500" b="1" spc="300" dirty="0" smtClean="0">
                <a:solidFill>
                  <a:srgbClr val="00205B"/>
                </a:solidFill>
                <a:latin typeface="Alt Gothic Comp ATF" panose="020B0608040502040204" pitchFamily="34" charset="77"/>
              </a:rPr>
              <a:t>Reporting Penalties</a:t>
            </a:r>
            <a:endParaRPr lang="en-US" sz="5500" b="1" spc="300" dirty="0">
              <a:solidFill>
                <a:srgbClr val="00205B"/>
              </a:solidFill>
              <a:latin typeface="Alt Gothic Comp ATF" panose="020B0608040502040204" pitchFamily="34" charset="77"/>
            </a:endParaRPr>
          </a:p>
        </p:txBody>
      </p:sp>
      <p:pic>
        <p:nvPicPr>
          <p:cNvPr id="7" name="Picture 6" descr="A picture containing person, outdoor, player, sport&#10;&#10;Description automatically generated">
            <a:extLst>
              <a:ext uri="{FF2B5EF4-FFF2-40B4-BE49-F238E27FC236}">
                <a16:creationId xmlns:a16="http://schemas.microsoft.com/office/drawing/2014/main" id="{FB184055-26BE-46AC-956C-EEAED46193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47" r="23936"/>
          <a:stretch/>
        </p:blipFill>
        <p:spPr>
          <a:xfrm>
            <a:off x="9054827" y="2149935"/>
            <a:ext cx="2885440" cy="34089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4EB2B94-5F58-42E6-AAAD-54929310B00E}"/>
              </a:ext>
            </a:extLst>
          </p:cNvPr>
          <p:cNvSpPr txBox="1"/>
          <p:nvPr/>
        </p:nvSpPr>
        <p:spPr>
          <a:xfrm>
            <a:off x="459760" y="1468296"/>
            <a:ext cx="4311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265" indent="-342265" algn="ctr">
              <a:buFont typeface="Wingdings,Sans-Serif" panose="05000000000000000000" pitchFamily="2" charset="2"/>
            </a:pPr>
            <a:r>
              <a:rPr lang="en-US" sz="1800" dirty="0">
                <a:latin typeface="Acumin Pro Condensed"/>
                <a:cs typeface="Helvetica"/>
              </a:rPr>
              <a:t>The Trail official will report the penalties</a:t>
            </a:r>
            <a:r>
              <a:rPr lang="en-US" sz="1800" dirty="0" smtClean="0">
                <a:latin typeface="Acumin Pro Condensed"/>
                <a:cs typeface="Helvetica"/>
              </a:rPr>
              <a:t>.</a:t>
            </a:r>
            <a:endParaRPr lang="en-US" sz="1800" dirty="0">
              <a:latin typeface="Acumin Pro Condensed"/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0662" y="2223545"/>
            <a:ext cx="54001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CNOTE</a:t>
            </a:r>
          </a:p>
          <a:p>
            <a:r>
              <a:rPr lang="en-US" sz="4000" dirty="0" smtClean="0"/>
              <a:t>Color</a:t>
            </a:r>
          </a:p>
          <a:p>
            <a:r>
              <a:rPr lang="en-US" sz="4000" dirty="0" smtClean="0"/>
              <a:t>Number</a:t>
            </a:r>
          </a:p>
          <a:p>
            <a:r>
              <a:rPr lang="en-US" sz="4000" dirty="0" smtClean="0"/>
              <a:t>Offense (with signal)</a:t>
            </a:r>
          </a:p>
          <a:p>
            <a:r>
              <a:rPr lang="en-US" sz="4000" dirty="0" smtClean="0"/>
              <a:t>Time</a:t>
            </a:r>
          </a:p>
          <a:p>
            <a:r>
              <a:rPr lang="en-US" sz="4000" dirty="0" smtClean="0"/>
              <a:t>Explanation (if needed)</a:t>
            </a:r>
            <a:endParaRPr lang="en-US" sz="4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554" y="2149935"/>
            <a:ext cx="3484312" cy="291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7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/>
          </p:cNvSpPr>
          <p:nvPr/>
        </p:nvSpPr>
        <p:spPr>
          <a:xfrm>
            <a:off x="838200" y="2220685"/>
            <a:ext cx="10515600" cy="24688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Good Luck With </a:t>
            </a:r>
            <a:r>
              <a:rPr lang="en-US" dirty="0" smtClean="0">
                <a:solidFill>
                  <a:schemeClr val="bg1"/>
                </a:solidFill>
              </a:rPr>
              <a:t>Your Season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Questions 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24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33A5171-FB52-8D41-8C76-0F5642891AA3}"/>
              </a:ext>
            </a:extLst>
          </p:cNvPr>
          <p:cNvSpPr txBox="1"/>
          <p:nvPr/>
        </p:nvSpPr>
        <p:spPr>
          <a:xfrm rot="1547839">
            <a:off x="2080094" y="3835026"/>
            <a:ext cx="2194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Responsible for this Goal!!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AE6672-EB08-49FE-BA23-5832E12F1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1993" y="-2141"/>
            <a:ext cx="6920579" cy="687941"/>
          </a:xfrm>
        </p:spPr>
        <p:txBody>
          <a:bodyPr>
            <a:normAutofit fontScale="90000"/>
          </a:bodyPr>
          <a:lstStyle/>
          <a:p>
            <a:r>
              <a:rPr lang="en-US" sz="3733" dirty="0">
                <a:cs typeface="Calibri"/>
              </a:rPr>
              <a:t>Face-Off Positioning-Responsibilities</a:t>
            </a:r>
          </a:p>
        </p:txBody>
      </p:sp>
      <p:pic>
        <p:nvPicPr>
          <p:cNvPr id="11" name="Graphic 5" descr="Man">
            <a:extLst>
              <a:ext uri="{FF2B5EF4-FFF2-40B4-BE49-F238E27FC236}">
                <a16:creationId xmlns:a16="http://schemas.microsoft.com/office/drawing/2014/main" id="{51F52C8F-B6AA-4F76-9C72-A5EB2940B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475727" y="4470908"/>
            <a:ext cx="878007" cy="85526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EEB6483-1F0C-40C1-8123-8825109EAB0C}"/>
                  </a:ext>
                </a:extLst>
              </p14:cNvPr>
              <p14:cNvContentPartPr/>
              <p14:nvPr/>
            </p14:nvContentPartPr>
            <p14:xfrm>
              <a:off x="-1751461" y="517477"/>
              <a:ext cx="12700" cy="127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EEB6483-1F0C-40C1-8123-8825109EAB0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3656461" y="-3292523"/>
                <a:ext cx="3810000" cy="7620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Graphic 9" descr="Man">
            <a:extLst>
              <a:ext uri="{FF2B5EF4-FFF2-40B4-BE49-F238E27FC236}">
                <a16:creationId xmlns:a16="http://schemas.microsoft.com/office/drawing/2014/main" id="{FD4B49C8-D238-4A00-8B6F-FF0E8D771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135809" y="2549131"/>
            <a:ext cx="889380" cy="87800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D22C803-5211-E448-AC4D-FE972F53F387}"/>
              </a:ext>
            </a:extLst>
          </p:cNvPr>
          <p:cNvSpPr/>
          <p:nvPr/>
        </p:nvSpPr>
        <p:spPr>
          <a:xfrm>
            <a:off x="6872788" y="2801098"/>
            <a:ext cx="691793" cy="4824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F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D52514-DCDC-3945-8297-8E28F86F6588}"/>
              </a:ext>
            </a:extLst>
          </p:cNvPr>
          <p:cNvSpPr/>
          <p:nvPr/>
        </p:nvSpPr>
        <p:spPr>
          <a:xfrm>
            <a:off x="2886097" y="4825267"/>
            <a:ext cx="691793" cy="4824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W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138972E-5BA5-2C47-8B4D-5697A6ED01C0}"/>
              </a:ext>
            </a:extLst>
          </p:cNvPr>
          <p:cNvCxnSpPr/>
          <p:nvPr/>
        </p:nvCxnSpPr>
        <p:spPr>
          <a:xfrm flipH="1" flipV="1">
            <a:off x="2175164" y="3754582"/>
            <a:ext cx="1468581" cy="71632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3F33819-7A8B-DD49-A183-F70F024620F5}"/>
              </a:ext>
            </a:extLst>
          </p:cNvPr>
          <p:cNvCxnSpPr>
            <a:cxnSpLocks/>
          </p:cNvCxnSpPr>
          <p:nvPr/>
        </p:nvCxnSpPr>
        <p:spPr>
          <a:xfrm>
            <a:off x="7762167" y="2988135"/>
            <a:ext cx="2226960" cy="29539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10CC38A-B0C1-3D44-83E5-D4FD0A53FAA6}"/>
              </a:ext>
            </a:extLst>
          </p:cNvPr>
          <p:cNvSpPr txBox="1"/>
          <p:nvPr/>
        </p:nvSpPr>
        <p:spPr>
          <a:xfrm rot="446028">
            <a:off x="7778711" y="2720332"/>
            <a:ext cx="2194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Responsible for this Goal!!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79941" y="1841244"/>
            <a:ext cx="3682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Run	Left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16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DF039D-B551-9E45-9365-37087C473DC7}"/>
              </a:ext>
            </a:extLst>
          </p:cNvPr>
          <p:cNvSpPr txBox="1"/>
          <p:nvPr/>
        </p:nvSpPr>
        <p:spPr>
          <a:xfrm>
            <a:off x="244885" y="445477"/>
            <a:ext cx="1116730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265" indent="-342265"/>
            <a:r>
              <a:rPr lang="en-US" sz="5500" b="1" spc="300" dirty="0" smtClean="0">
                <a:solidFill>
                  <a:srgbClr val="00205B"/>
                </a:solidFill>
                <a:latin typeface="Alt Gothic Comp ATF" panose="020B0608040502040204" pitchFamily="34" charset="77"/>
              </a:rPr>
              <a:t>Possession and Release After Face-Offs</a:t>
            </a:r>
            <a:endParaRPr lang="en-US" sz="5500" b="1" spc="300" dirty="0">
              <a:solidFill>
                <a:srgbClr val="00205B"/>
              </a:solidFill>
              <a:latin typeface="Alt Gothic Comp ATF" panose="020B0608040502040204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93117A-A326-4F2C-B7D1-0570F1C36A87}"/>
              </a:ext>
            </a:extLst>
          </p:cNvPr>
          <p:cNvSpPr txBox="1"/>
          <p:nvPr/>
        </p:nvSpPr>
        <p:spPr>
          <a:xfrm>
            <a:off x="581660" y="1215356"/>
            <a:ext cx="614172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265" indent="-342265"/>
            <a:endParaRPr lang="en-US" sz="1800" dirty="0">
              <a:latin typeface="Acumin Pro Condensed"/>
              <a:cs typeface="Helvetica"/>
            </a:endParaRPr>
          </a:p>
          <a:p>
            <a:pPr marL="342265" indent="-342265"/>
            <a:r>
              <a:rPr lang="en-US" sz="1800" dirty="0" smtClean="0">
                <a:solidFill>
                  <a:schemeClr val="bg1"/>
                </a:solidFill>
                <a:latin typeface="Acumin Pro Condensed"/>
                <a:cs typeface="Helvetica"/>
              </a:rPr>
              <a:t>“</a:t>
            </a:r>
            <a:r>
              <a:rPr lang="en-US" sz="1800" dirty="0" smtClean="0">
                <a:solidFill>
                  <a:schemeClr val="bg1"/>
                </a:solidFill>
                <a:latin typeface="Acumin Pro Condensed"/>
                <a:cs typeface="Helvetica"/>
              </a:rPr>
              <a:t>Possession.” </a:t>
            </a:r>
            <a:endParaRPr lang="en-US" sz="1800" dirty="0">
              <a:solidFill>
                <a:schemeClr val="bg1"/>
              </a:solidFill>
              <a:latin typeface="Acumin Pro Condensed"/>
              <a:cs typeface="Helvetica"/>
            </a:endParaRPr>
          </a:p>
          <a:p>
            <a:pPr marL="742315" lvl="1" indent="-285115"/>
            <a:endParaRPr lang="en-US" dirty="0">
              <a:solidFill>
                <a:schemeClr val="bg1"/>
              </a:solidFill>
              <a:latin typeface="Acumin Pro Condensed"/>
              <a:cs typeface="Helvetica"/>
            </a:endParaRPr>
          </a:p>
          <a:p>
            <a:pPr marL="342265" indent="-342265"/>
            <a:r>
              <a:rPr lang="en-US" sz="1800" dirty="0" smtClean="0">
                <a:solidFill>
                  <a:schemeClr val="bg1"/>
                </a:solidFill>
                <a:latin typeface="Acumin Pro Condensed"/>
                <a:cs typeface="Helvetica"/>
              </a:rPr>
              <a:t>The </a:t>
            </a:r>
            <a:r>
              <a:rPr lang="en-US" sz="1800" dirty="0">
                <a:solidFill>
                  <a:schemeClr val="bg1"/>
                </a:solidFill>
                <a:latin typeface="Acumin Pro Condensed"/>
                <a:cs typeface="Helvetica"/>
              </a:rPr>
              <a:t>"off" official will </a:t>
            </a:r>
            <a:r>
              <a:rPr lang="en-US" sz="1800" dirty="0" smtClean="0">
                <a:solidFill>
                  <a:schemeClr val="bg1"/>
                </a:solidFill>
                <a:latin typeface="Acumin Pro Condensed"/>
                <a:cs typeface="Helvetica"/>
              </a:rPr>
              <a:t>mimic/echo.</a:t>
            </a:r>
            <a:endParaRPr lang="en-US" sz="1800" dirty="0" smtClean="0">
              <a:solidFill>
                <a:schemeClr val="bg1"/>
              </a:solidFill>
              <a:latin typeface="Acumin Pro Condensed"/>
              <a:cs typeface="Helvetica"/>
            </a:endParaRPr>
          </a:p>
          <a:p>
            <a:pPr marL="342265" indent="-342265"/>
            <a:endParaRPr lang="en-US" dirty="0">
              <a:solidFill>
                <a:schemeClr val="bg1"/>
              </a:solidFill>
              <a:latin typeface="Acumin Pro Condensed"/>
              <a:cs typeface="Helvetica"/>
            </a:endParaRPr>
          </a:p>
          <a:p>
            <a:pPr marL="342265" indent="-342265"/>
            <a:r>
              <a:rPr lang="en-US" dirty="0" smtClean="0">
                <a:solidFill>
                  <a:schemeClr val="bg1"/>
                </a:solidFill>
                <a:latin typeface="Acumin Pro Condensed"/>
                <a:cs typeface="Helvetica"/>
              </a:rPr>
              <a:t>What is possession?</a:t>
            </a:r>
          </a:p>
          <a:p>
            <a:pPr marL="342265" indent="-342265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Acumin Pro Condensed"/>
                <a:cs typeface="Helvetica"/>
              </a:rPr>
              <a:t>Pass</a:t>
            </a:r>
          </a:p>
          <a:p>
            <a:pPr marL="342265" indent="-342265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Acumin Pro Condensed"/>
                <a:cs typeface="Helvetica"/>
              </a:rPr>
              <a:t>Catch</a:t>
            </a:r>
          </a:p>
          <a:p>
            <a:pPr marL="342265" indent="-342265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Acumin Pro Condensed"/>
                <a:cs typeface="Helvetica"/>
              </a:rPr>
              <a:t>Cradle</a:t>
            </a:r>
          </a:p>
          <a:p>
            <a:endParaRPr lang="en-US" b="1" dirty="0" smtClean="0">
              <a:solidFill>
                <a:schemeClr val="bg1"/>
              </a:solidFill>
              <a:latin typeface="Acumin Pro Condensed"/>
              <a:cs typeface="Helvetica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cumin Pro Condensed"/>
                <a:cs typeface="Helvetica"/>
              </a:rPr>
              <a:t>Be slow to call “Possession” on face-offs.</a:t>
            </a:r>
          </a:p>
          <a:p>
            <a:r>
              <a:rPr lang="en-US" dirty="0" smtClean="0">
                <a:solidFill>
                  <a:schemeClr val="bg1"/>
                </a:solidFill>
                <a:latin typeface="Acumin Pro Condensed"/>
                <a:cs typeface="Helvetica"/>
              </a:rPr>
              <a:t>We want a good clear possession.</a:t>
            </a:r>
            <a:endParaRPr lang="en-US" dirty="0">
              <a:solidFill>
                <a:schemeClr val="bg1"/>
              </a:solidFill>
              <a:latin typeface="Acumin Pro Condensed"/>
              <a:cs typeface="Helvetic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7301B-7908-442D-83BE-72E27FAF2CF3}"/>
              </a:ext>
            </a:extLst>
          </p:cNvPr>
          <p:cNvSpPr txBox="1"/>
          <p:nvPr/>
        </p:nvSpPr>
        <p:spPr>
          <a:xfrm>
            <a:off x="581660" y="5185674"/>
            <a:ext cx="5991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cumin Pro Condensed"/>
                <a:cs typeface="Helvetica"/>
              </a:rPr>
              <a:t>If a loose ball crosses the restraining line </a:t>
            </a:r>
            <a:r>
              <a:rPr lang="en-US" sz="1800" dirty="0" smtClean="0">
                <a:solidFill>
                  <a:schemeClr val="bg1"/>
                </a:solidFill>
                <a:latin typeface="Acumin Pro Condensed"/>
                <a:cs typeface="Helvetica"/>
              </a:rPr>
              <a:t>yell </a:t>
            </a:r>
            <a:r>
              <a:rPr lang="en-US" sz="1800" dirty="0" smtClean="0">
                <a:solidFill>
                  <a:schemeClr val="bg1"/>
                </a:solidFill>
                <a:latin typeface="Acumin Pro Condensed"/>
                <a:cs typeface="Helvetica"/>
              </a:rPr>
              <a:t>“Released</a:t>
            </a:r>
            <a:r>
              <a:rPr lang="en-US" sz="1800" dirty="0" smtClean="0">
                <a:solidFill>
                  <a:schemeClr val="bg1"/>
                </a:solidFill>
                <a:latin typeface="Acumin Pro Condensed"/>
                <a:cs typeface="Helvetica"/>
              </a:rPr>
              <a:t>"</a:t>
            </a:r>
            <a:endParaRPr lang="en-US" b="1" dirty="0"/>
          </a:p>
        </p:txBody>
      </p:sp>
      <p:pic>
        <p:nvPicPr>
          <p:cNvPr id="5" name="Picture 4" descr="A picture containing different&#10;&#10;Description automatically generated">
            <a:extLst>
              <a:ext uri="{FF2B5EF4-FFF2-40B4-BE49-F238E27FC236}">
                <a16:creationId xmlns:a16="http://schemas.microsoft.com/office/drawing/2014/main" id="{A8734595-0795-486B-AE8A-9F63F08AB7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09"/>
          <a:stretch/>
        </p:blipFill>
        <p:spPr>
          <a:xfrm>
            <a:off x="6907755" y="1384196"/>
            <a:ext cx="4504437" cy="468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2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DF039D-B551-9E45-9365-37087C473DC7}"/>
              </a:ext>
            </a:extLst>
          </p:cNvPr>
          <p:cNvSpPr txBox="1"/>
          <p:nvPr/>
        </p:nvSpPr>
        <p:spPr>
          <a:xfrm>
            <a:off x="244885" y="445477"/>
            <a:ext cx="818267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265" indent="-342265"/>
            <a:r>
              <a:rPr lang="en-US" sz="5500" b="1" spc="300" dirty="0" smtClean="0">
                <a:solidFill>
                  <a:srgbClr val="00205B"/>
                </a:solidFill>
                <a:latin typeface="Alt Gothic Comp ATF" panose="020B0608040502040204" pitchFamily="34" charset="77"/>
              </a:rPr>
              <a:t>Clearing Counts</a:t>
            </a:r>
            <a:endParaRPr lang="en-US" sz="5500" b="1" spc="300" dirty="0">
              <a:solidFill>
                <a:srgbClr val="00205B"/>
              </a:solidFill>
              <a:latin typeface="Alt Gothic Comp ATF" panose="020B0608040502040204" pitchFamily="34" charset="77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7F2E511-78BC-4BBB-A25B-C30566A850A4}"/>
              </a:ext>
            </a:extLst>
          </p:cNvPr>
          <p:cNvGraphicFramePr/>
          <p:nvPr>
            <p:extLst/>
          </p:nvPr>
        </p:nvGraphicFramePr>
        <p:xfrm>
          <a:off x="-149860" y="2136339"/>
          <a:ext cx="7393940" cy="4091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F614D04-D55C-44FA-82D4-9A98EE7F4025}"/>
              </a:ext>
            </a:extLst>
          </p:cNvPr>
          <p:cNvSpPr txBox="1"/>
          <p:nvPr/>
        </p:nvSpPr>
        <p:spPr>
          <a:xfrm>
            <a:off x="807720" y="1529435"/>
            <a:ext cx="614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Once possession is established:</a:t>
            </a:r>
          </a:p>
        </p:txBody>
      </p:sp>
      <p:pic>
        <p:nvPicPr>
          <p:cNvPr id="8" name="Picture 7" descr="A couple of men playing lacrosse&#10;&#10;Description automatically generated with medium confidence">
            <a:extLst>
              <a:ext uri="{FF2B5EF4-FFF2-40B4-BE49-F238E27FC236}">
                <a16:creationId xmlns:a16="http://schemas.microsoft.com/office/drawing/2014/main" id="{7D2C70E6-F378-4B36-AF22-B71059CDCA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7920" y="2467709"/>
            <a:ext cx="487846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2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981" y="502766"/>
            <a:ext cx="4009575" cy="58951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DF039D-B551-9E45-9365-37087C473DC7}"/>
              </a:ext>
            </a:extLst>
          </p:cNvPr>
          <p:cNvSpPr txBox="1"/>
          <p:nvPr/>
        </p:nvSpPr>
        <p:spPr>
          <a:xfrm>
            <a:off x="244885" y="445477"/>
            <a:ext cx="1116730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265" indent="-342265"/>
            <a:r>
              <a:rPr lang="en-US" sz="5500" b="1" spc="300" dirty="0" smtClean="0">
                <a:solidFill>
                  <a:srgbClr val="00205B"/>
                </a:solidFill>
                <a:latin typeface="Alt Gothic Comp ATF" panose="020B0608040502040204" pitchFamily="34" charset="77"/>
              </a:rPr>
              <a:t>Touch In The Offensive Box</a:t>
            </a:r>
            <a:endParaRPr lang="en-US" sz="5500" b="1" spc="300" dirty="0">
              <a:solidFill>
                <a:srgbClr val="00205B"/>
              </a:solidFill>
              <a:latin typeface="Alt Gothic Comp ATF" panose="020B0608040502040204" pitchFamily="34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93117A-A326-4F2C-B7D1-0570F1C36A87}"/>
              </a:ext>
            </a:extLst>
          </p:cNvPr>
          <p:cNvSpPr txBox="1"/>
          <p:nvPr/>
        </p:nvSpPr>
        <p:spPr>
          <a:xfrm>
            <a:off x="581660" y="1215356"/>
            <a:ext cx="614172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265" indent="-342265"/>
            <a:endParaRPr lang="en-US" sz="1800" dirty="0" smtClean="0">
              <a:latin typeface="Acumin Pro Condensed"/>
              <a:cs typeface="Helvetica"/>
            </a:endParaRPr>
          </a:p>
          <a:p>
            <a:pPr marL="342265" indent="-342265"/>
            <a:endParaRPr lang="en-US" sz="1800" dirty="0">
              <a:latin typeface="Acumin Pro Condensed"/>
              <a:cs typeface="Helvetica"/>
            </a:endParaRPr>
          </a:p>
          <a:p>
            <a:pPr marL="342265" indent="-342265"/>
            <a:r>
              <a:rPr lang="en-US" dirty="0" smtClean="0">
                <a:latin typeface="Acumin Pro Condensed"/>
                <a:cs typeface="Helvetica"/>
              </a:rPr>
              <a:t>Ball touches into the offensive box.</a:t>
            </a:r>
          </a:p>
          <a:p>
            <a:pPr marL="342265" indent="-342265"/>
            <a:r>
              <a:rPr lang="en-US" sz="1800" dirty="0" smtClean="0">
                <a:latin typeface="Acumin Pro Condensed"/>
                <a:cs typeface="Helvetica"/>
              </a:rPr>
              <a:t>With or without possession.</a:t>
            </a:r>
          </a:p>
          <a:p>
            <a:pPr marL="342265" indent="-342265"/>
            <a:r>
              <a:rPr lang="en-US" dirty="0" smtClean="0">
                <a:latin typeface="Acumin Pro Condensed"/>
                <a:cs typeface="Helvetica"/>
              </a:rPr>
              <a:t>Clearing counts are now satisfied.</a:t>
            </a:r>
          </a:p>
          <a:p>
            <a:pPr marL="342265" indent="-342265"/>
            <a:r>
              <a:rPr lang="en-US" sz="1800" dirty="0" smtClean="0">
                <a:latin typeface="Acumin Pro Condensed"/>
                <a:cs typeface="Helvetica"/>
              </a:rPr>
              <a:t>Over an Back is on. “Midline is hot.”</a:t>
            </a:r>
          </a:p>
          <a:p>
            <a:pPr marL="342265" indent="-342265"/>
            <a:endParaRPr lang="en-US" dirty="0">
              <a:latin typeface="Acumin Pro Condensed"/>
              <a:cs typeface="Helvetica"/>
            </a:endParaRPr>
          </a:p>
          <a:p>
            <a:pPr marL="342265" indent="-342265"/>
            <a:r>
              <a:rPr lang="en-US" sz="1800" dirty="0" smtClean="0">
                <a:latin typeface="Acumin Pro Condensed"/>
                <a:cs typeface="Helvetica"/>
              </a:rPr>
              <a:t>Arm up, hold it there for a moment.</a:t>
            </a:r>
          </a:p>
          <a:p>
            <a:pPr marL="342265" indent="-342265"/>
            <a:r>
              <a:rPr lang="en-US" dirty="0" smtClean="0">
                <a:latin typeface="Acumin Pro Condensed"/>
                <a:cs typeface="Helvetica"/>
              </a:rPr>
              <a:t>Make eye contact with your partner if possible.</a:t>
            </a:r>
          </a:p>
          <a:p>
            <a:pPr marL="342265" indent="-342265"/>
            <a:r>
              <a:rPr lang="en-US" sz="1800" dirty="0" smtClean="0">
                <a:latin typeface="Acumin Pro Condensed"/>
                <a:cs typeface="Helvetica"/>
              </a:rPr>
              <a:t>Make sure your partner sees you.</a:t>
            </a:r>
          </a:p>
          <a:p>
            <a:pPr marL="342265" indent="-342265"/>
            <a:r>
              <a:rPr lang="en-US" dirty="0" smtClean="0">
                <a:latin typeface="Acumin Pro Condensed"/>
                <a:cs typeface="Helvetica"/>
              </a:rPr>
              <a:t>If he doesn’t, or can’t, verbalize “He’s In.”</a:t>
            </a:r>
          </a:p>
          <a:p>
            <a:pPr marL="342265" indent="-342265"/>
            <a:r>
              <a:rPr lang="en-US" dirty="0" smtClean="0">
                <a:latin typeface="Acumin Pro Condensed"/>
                <a:cs typeface="Helvetica"/>
              </a:rPr>
              <a:t>Then point down towards the ground.</a:t>
            </a:r>
          </a:p>
          <a:p>
            <a:pPr marL="342265" indent="-342265"/>
            <a:endParaRPr lang="en-US" sz="1800" dirty="0" smtClean="0">
              <a:latin typeface="Acumin Pro Condensed"/>
              <a:cs typeface="Helvetica"/>
            </a:endParaRPr>
          </a:p>
          <a:p>
            <a:pPr marL="342265" indent="-342265"/>
            <a:r>
              <a:rPr lang="en-US" dirty="0" smtClean="0">
                <a:latin typeface="Acumin Pro Condensed"/>
                <a:cs typeface="Helvetica"/>
              </a:rPr>
              <a:t>Partner mimics.</a:t>
            </a:r>
          </a:p>
          <a:p>
            <a:pPr marL="342265" indent="-342265"/>
            <a:endParaRPr lang="en-US" sz="1800" dirty="0" smtClean="0">
              <a:latin typeface="Acumin Pro Condensed"/>
              <a:cs typeface="Helvetica"/>
            </a:endParaRPr>
          </a:p>
          <a:p>
            <a:pPr marL="342265" indent="-342265"/>
            <a:endParaRPr lang="en-US" sz="1800" dirty="0" smtClean="0">
              <a:latin typeface="Acumin Pro Condensed"/>
              <a:cs typeface="Helvetica"/>
            </a:endParaRPr>
          </a:p>
          <a:p>
            <a:pPr marL="342265" indent="-342265"/>
            <a:endParaRPr lang="en-US" dirty="0">
              <a:latin typeface="Acumin Pro Condensed"/>
              <a:cs typeface="Helvetica"/>
            </a:endParaRPr>
          </a:p>
          <a:p>
            <a:pPr marL="342265" indent="-342265"/>
            <a:endParaRPr lang="en-US" dirty="0">
              <a:latin typeface="Acumin Pro Condensed"/>
              <a:cs typeface="Helvetica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-7382257" y="9545505"/>
              <a:ext cx="360" cy="3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7394137" y="9533625"/>
                <a:ext cx="24120" cy="24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9170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Arrow 10"/>
          <p:cNvSpPr/>
          <p:nvPr/>
        </p:nvSpPr>
        <p:spPr>
          <a:xfrm rot="10800000">
            <a:off x="5124090" y="3185336"/>
            <a:ext cx="716683" cy="343265"/>
          </a:xfrm>
          <a:prstGeom prst="rightArrow">
            <a:avLst/>
          </a:prstGeom>
          <a:solidFill>
            <a:srgbClr val="C00000">
              <a:alpha val="80000"/>
            </a:srgb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Ball </a:t>
            </a:r>
            <a:r>
              <a:rPr lang="en-US" dirty="0" smtClean="0">
                <a:solidFill>
                  <a:schemeClr val="tx1"/>
                </a:solidFill>
              </a:rPr>
              <a:t>Possessed </a:t>
            </a:r>
            <a:r>
              <a:rPr lang="en-US" dirty="0">
                <a:solidFill>
                  <a:schemeClr val="tx1"/>
                </a:solidFill>
              </a:rPr>
              <a:t>O</a:t>
            </a:r>
            <a:r>
              <a:rPr lang="en-US" dirty="0" smtClean="0">
                <a:solidFill>
                  <a:schemeClr val="tx1"/>
                </a:solidFill>
              </a:rPr>
              <a:t>n Offensive Side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1219170"/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USLACROSSE.ARBITERSPORTS.COM | USLACROSSE.ORG</a:t>
            </a:r>
          </a:p>
        </p:txBody>
      </p:sp>
      <p:sp>
        <p:nvSpPr>
          <p:cNvPr id="4" name="Right Arrow 3"/>
          <p:cNvSpPr/>
          <p:nvPr/>
        </p:nvSpPr>
        <p:spPr>
          <a:xfrm rot="11820000">
            <a:off x="2082525" y="4234036"/>
            <a:ext cx="2137110" cy="435403"/>
          </a:xfrm>
          <a:prstGeom prst="rightArrow">
            <a:avLst/>
          </a:prstGeom>
          <a:solidFill>
            <a:srgbClr val="FFFF00">
              <a:alpha val="80000"/>
            </a:srgb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ight Arrow 4"/>
          <p:cNvSpPr/>
          <p:nvPr/>
        </p:nvSpPr>
        <p:spPr>
          <a:xfrm rot="15254141">
            <a:off x="6009671" y="1984932"/>
            <a:ext cx="972601" cy="446860"/>
          </a:xfrm>
          <a:prstGeom prst="rightArrow">
            <a:avLst/>
          </a:prstGeom>
          <a:solidFill>
            <a:srgbClr val="FFFF00">
              <a:alpha val="80000"/>
            </a:srgb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Shape 167"/>
          <p:cNvSpPr/>
          <p:nvPr/>
        </p:nvSpPr>
        <p:spPr>
          <a:xfrm>
            <a:off x="6272540" y="2724634"/>
            <a:ext cx="464791" cy="389975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  <a:miter lim="400000"/>
          </a:ln>
          <a:effectLst>
            <a:outerShdw blurRad="63500" dist="25400" dir="5400000" rotWithShape="0">
              <a:srgbClr val="000000">
                <a:alpha val="2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7732" tIns="67732" rIns="67732" bIns="67732" anchor="ctr"/>
          <a:lstStyle>
            <a:lvl1pPr>
              <a:defRPr sz="21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1219170"/>
            <a:r>
              <a:rPr lang="en-US" sz="2667" dirty="0">
                <a:solidFill>
                  <a:prstClr val="black"/>
                </a:solidFill>
              </a:rPr>
              <a:t>T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10" name="Shape 166"/>
          <p:cNvSpPr/>
          <p:nvPr/>
        </p:nvSpPr>
        <p:spPr>
          <a:xfrm>
            <a:off x="5964417" y="3244718"/>
            <a:ext cx="294617" cy="283883"/>
          </a:xfrm>
          <a:prstGeom prst="ellipse">
            <a:avLst/>
          </a:prstGeom>
          <a:solidFill>
            <a:srgbClr val="DCDEE0"/>
          </a:solidFill>
          <a:ln>
            <a:solidFill>
              <a:srgbClr val="000000"/>
            </a:solidFill>
            <a:miter lim="400000"/>
          </a:ln>
          <a:effectLst>
            <a:outerShdw blurRad="63500" dist="25400" dir="5400000" rotWithShape="0">
              <a:srgbClr val="000000">
                <a:alpha val="20000"/>
              </a:srgbClr>
            </a:outerShdw>
          </a:effectLst>
        </p:spPr>
        <p:txBody>
          <a:bodyPr lIns="67732" tIns="67732" rIns="67732" bIns="67732" anchor="ctr"/>
          <a:lstStyle/>
          <a:p>
            <a:pPr defTabSz="1219170">
              <a:defRPr sz="2100" b="1">
                <a:latin typeface="Helvetica"/>
                <a:ea typeface="Helvetica"/>
                <a:cs typeface="Helvetica"/>
                <a:sym typeface="Helvetica"/>
              </a:defRPr>
            </a:pPr>
            <a:endParaRPr sz="2800" b="1">
              <a:solidFill>
                <a:prstClr val="white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7" name="Shape 167"/>
          <p:cNvSpPr/>
          <p:nvPr/>
        </p:nvSpPr>
        <p:spPr>
          <a:xfrm>
            <a:off x="4288590" y="4662466"/>
            <a:ext cx="464791" cy="389975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  <a:miter lim="400000"/>
          </a:ln>
          <a:effectLst>
            <a:outerShdw blurRad="63500" dist="25400" dir="5400000" rotWithShape="0">
              <a:srgbClr val="000000">
                <a:alpha val="2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7732" tIns="67732" rIns="67732" bIns="67732" anchor="ctr"/>
          <a:lstStyle>
            <a:lvl1pPr>
              <a:defRPr sz="21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1219170"/>
            <a:r>
              <a:rPr lang="en-US" sz="2667" dirty="0">
                <a:solidFill>
                  <a:prstClr val="black"/>
                </a:solidFill>
              </a:rPr>
              <a:t>L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12" name="Lead Possession"/>
          <p:cNvSpPr txBox="1"/>
          <p:nvPr/>
        </p:nvSpPr>
        <p:spPr>
          <a:xfrm>
            <a:off x="4165600" y="5033636"/>
            <a:ext cx="1372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“Possession”</a:t>
            </a:r>
          </a:p>
          <a:p>
            <a:r>
              <a:rPr lang="en-US" dirty="0" smtClean="0"/>
              <a:t>10-sec count</a:t>
            </a:r>
            <a:endParaRPr lang="en-US" dirty="0"/>
          </a:p>
        </p:txBody>
      </p:sp>
      <p:sp>
        <p:nvSpPr>
          <p:cNvPr id="13" name="Trail Possession"/>
          <p:cNvSpPr txBox="1"/>
          <p:nvPr/>
        </p:nvSpPr>
        <p:spPr>
          <a:xfrm>
            <a:off x="6254609" y="2208362"/>
            <a:ext cx="142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“Possession”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597029" y="4267071"/>
            <a:ext cx="1777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Signal in the Box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052372" y="1110530"/>
            <a:ext cx="2143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Signal in the Box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350412" y="2712222"/>
            <a:ext cx="1552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Over and Back</a:t>
            </a:r>
          </a:p>
          <a:p>
            <a:pPr algn="ctr"/>
            <a:r>
              <a:rPr lang="en-US" dirty="0"/>
              <a:t>i</a:t>
            </a:r>
            <a:r>
              <a:rPr lang="en-US" dirty="0" smtClean="0"/>
              <a:t>s now on</a:t>
            </a:r>
            <a:endParaRPr lang="en-US" dirty="0"/>
          </a:p>
        </p:txBody>
      </p:sp>
      <p:sp>
        <p:nvSpPr>
          <p:cNvPr id="6" name="face off"/>
          <p:cNvSpPr/>
          <p:nvPr/>
        </p:nvSpPr>
        <p:spPr>
          <a:xfrm>
            <a:off x="6272540" y="2712222"/>
            <a:ext cx="464791" cy="389975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  <a:miter lim="400000"/>
          </a:ln>
          <a:effectLst>
            <a:outerShdw blurRad="63500" dist="25400" dir="5400000" rotWithShape="0">
              <a:srgbClr val="000000">
                <a:alpha val="2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7732" tIns="67732" rIns="67732" bIns="67732" anchor="ctr"/>
          <a:lstStyle>
            <a:lvl1pPr>
              <a:defRPr sz="21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1219170"/>
            <a:r>
              <a:rPr lang="en-US" sz="2667" dirty="0">
                <a:solidFill>
                  <a:prstClr val="black"/>
                </a:solidFill>
              </a:rPr>
              <a:t>F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9" name="wing"/>
          <p:cNvSpPr/>
          <p:nvPr/>
        </p:nvSpPr>
        <p:spPr>
          <a:xfrm>
            <a:off x="4288591" y="4643661"/>
            <a:ext cx="464791" cy="389975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  <a:miter lim="400000"/>
          </a:ln>
          <a:effectLst>
            <a:outerShdw blurRad="63500" dist="25400" dir="5400000" rotWithShape="0">
              <a:srgbClr val="000000">
                <a:alpha val="2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7732" tIns="67732" rIns="67732" bIns="67732" anchor="ctr"/>
          <a:lstStyle>
            <a:lvl1pPr>
              <a:defRPr sz="21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1219170"/>
            <a:r>
              <a:rPr lang="en-US" sz="2667" dirty="0">
                <a:solidFill>
                  <a:prstClr val="black"/>
                </a:solidFill>
              </a:rPr>
              <a:t>W</a:t>
            </a:r>
            <a:endParaRPr sz="2667" dirty="0">
              <a:solidFill>
                <a:prstClr val="black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8950555">
            <a:off x="4960775" y="1090922"/>
            <a:ext cx="972601" cy="446860"/>
          </a:xfrm>
          <a:prstGeom prst="rightArrow">
            <a:avLst/>
          </a:prstGeom>
          <a:solidFill>
            <a:srgbClr val="FFFF00">
              <a:alpha val="80000"/>
            </a:srgb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50412" y="1873081"/>
            <a:ext cx="1552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Settled Play Begins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42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-0.09804 -0.003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9" y="-20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L -0.03398 -0.2745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0" y="-1428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-0.21627 -0.1171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20" y="-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04 -0.00394 L -0.2013 -0.0039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98 -0.27453 L -0.14362 -0.1745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82" y="500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5" grpId="0" animBg="1"/>
      <p:bldP spid="5" grpId="1" animBg="1"/>
      <p:bldP spid="8" grpId="0" animBg="1"/>
      <p:bldP spid="8" grpId="1" animBg="1"/>
      <p:bldP spid="10" grpId="0" animBg="1"/>
      <p:bldP spid="10" grpId="1" animBg="1"/>
      <p:bldP spid="7" grpId="0" animBg="1"/>
      <p:bldP spid="12" grpId="1"/>
      <p:bldP spid="12" grpId="2"/>
      <p:bldP spid="13" grpId="1"/>
      <p:bldP spid="13" grpId="2"/>
      <p:bldP spid="14" grpId="0"/>
      <p:bldP spid="14" grpId="1"/>
      <p:bldP spid="15" grpId="0"/>
      <p:bldP spid="15" grpId="1"/>
      <p:bldP spid="16" grpId="0"/>
      <p:bldP spid="16" grpId="1"/>
      <p:bldP spid="6" grpId="0" animBg="1"/>
      <p:bldP spid="9" grpId="0" animBg="1"/>
      <p:bldP spid="17" grpId="0" animBg="1"/>
      <p:bldP spid="17" grpId="1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ead">
            <a:extLst>
              <a:ext uri="{FF2B5EF4-FFF2-40B4-BE49-F238E27FC236}">
                <a16:creationId xmlns:a16="http://schemas.microsoft.com/office/drawing/2014/main" id="{CF256BC8-7236-DF4F-B72B-C6B56BCEEEF6}"/>
              </a:ext>
            </a:extLst>
          </p:cNvPr>
          <p:cNvSpPr/>
          <p:nvPr/>
        </p:nvSpPr>
        <p:spPr>
          <a:xfrm>
            <a:off x="7289795" y="1461029"/>
            <a:ext cx="598724" cy="436439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  <a:miter lim="400000"/>
          </a:ln>
          <a:effectLst>
            <a:outerShdw blurRad="63500" dist="25400" dir="5400000" rotWithShape="0">
              <a:srgbClr val="000000">
                <a:alpha val="2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7732" tIns="67732" rIns="67732" bIns="67732" anchor="ctr"/>
          <a:lstStyle>
            <a:lvl1pPr>
              <a:defRPr sz="21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1219170"/>
            <a:r>
              <a:rPr lang="en-US" sz="2667" dirty="0">
                <a:solidFill>
                  <a:prstClr val="black"/>
                </a:solidFill>
              </a:rPr>
              <a:t>L</a:t>
            </a:r>
            <a:endParaRPr sz="2667" dirty="0">
              <a:solidFill>
                <a:prstClr val="black"/>
              </a:solidFill>
            </a:endParaRPr>
          </a:p>
        </p:txBody>
      </p:sp>
      <p:sp>
        <p:nvSpPr>
          <p:cNvPr id="13" name="Red arrow 2"/>
          <p:cNvSpPr/>
          <p:nvPr/>
        </p:nvSpPr>
        <p:spPr>
          <a:xfrm>
            <a:off x="5410344" y="4567959"/>
            <a:ext cx="848689" cy="275237"/>
          </a:xfrm>
          <a:prstGeom prst="rightArrow">
            <a:avLst/>
          </a:prstGeom>
          <a:solidFill>
            <a:srgbClr val="C00000">
              <a:alpha val="80000"/>
            </a:srgb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Ball Possessed On Defensive Side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1219170"/>
            <a:r>
              <a:rPr lang="en-US">
                <a:solidFill>
                  <a:prstClr val="white">
                    <a:tint val="75000"/>
                  </a:prstClr>
                </a:solidFill>
                <a:latin typeface="Calibri"/>
              </a:rPr>
              <a:t>USLACROSSE.ARBITERSPORTS.COM | USLACROSSE.ORG</a:t>
            </a:r>
          </a:p>
        </p:txBody>
      </p:sp>
      <p:sp>
        <p:nvSpPr>
          <p:cNvPr id="9" name="Wing"/>
          <p:cNvSpPr/>
          <p:nvPr/>
        </p:nvSpPr>
        <p:spPr>
          <a:xfrm>
            <a:off x="7289795" y="1469135"/>
            <a:ext cx="598724" cy="428333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  <a:miter lim="400000"/>
          </a:ln>
          <a:effectLst>
            <a:outerShdw blurRad="63500" dist="25400" dir="5400000" rotWithShape="0">
              <a:srgbClr val="000000">
                <a:alpha val="2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7732" tIns="67732" rIns="67732" bIns="67732" anchor="ctr"/>
          <a:lstStyle>
            <a:lvl1pPr>
              <a:defRPr sz="21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1219170"/>
            <a:r>
              <a:rPr lang="en-US" sz="2667" dirty="0">
                <a:solidFill>
                  <a:prstClr val="black"/>
                </a:solidFill>
              </a:rPr>
              <a:t>W</a:t>
            </a:r>
            <a:endParaRPr sz="2667" dirty="0">
              <a:solidFill>
                <a:prstClr val="black"/>
              </a:solidFill>
            </a:endParaRPr>
          </a:p>
        </p:txBody>
      </p:sp>
      <p:sp>
        <p:nvSpPr>
          <p:cNvPr id="10" name="red arrow 1"/>
          <p:cNvSpPr/>
          <p:nvPr/>
        </p:nvSpPr>
        <p:spPr>
          <a:xfrm rot="7505098">
            <a:off x="5225501" y="3793913"/>
            <a:ext cx="1069549" cy="241619"/>
          </a:xfrm>
          <a:prstGeom prst="rightArrow">
            <a:avLst/>
          </a:prstGeom>
          <a:solidFill>
            <a:srgbClr val="C00000">
              <a:alpha val="80000"/>
            </a:srgb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ace off official"/>
          <p:cNvSpPr/>
          <p:nvPr/>
        </p:nvSpPr>
        <p:spPr>
          <a:xfrm>
            <a:off x="5410344" y="3426203"/>
            <a:ext cx="583868" cy="454973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  <a:miter lim="400000"/>
          </a:ln>
          <a:effectLst>
            <a:outerShdw blurRad="63500" dist="25400" dir="5400000" rotWithShape="0">
              <a:srgbClr val="000000">
                <a:alpha val="2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7732" tIns="67732" rIns="67732" bIns="67732" anchor="ctr"/>
          <a:lstStyle>
            <a:lvl1pPr>
              <a:defRPr sz="21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1219170"/>
            <a:r>
              <a:rPr lang="en-US" sz="2667" dirty="0" smtClean="0">
                <a:solidFill>
                  <a:prstClr val="black"/>
                </a:solidFill>
              </a:rPr>
              <a:t>F</a:t>
            </a:r>
            <a:endParaRPr sz="2667" dirty="0">
              <a:solidFill>
                <a:prstClr val="black"/>
              </a:solidFill>
            </a:endParaRPr>
          </a:p>
        </p:txBody>
      </p:sp>
      <p:sp>
        <p:nvSpPr>
          <p:cNvPr id="15" name="ball">
            <a:extLst>
              <a:ext uri="{FF2B5EF4-FFF2-40B4-BE49-F238E27FC236}">
                <a16:creationId xmlns:a16="http://schemas.microsoft.com/office/drawing/2014/main" id="{1D2FB660-1C62-9346-997C-BF4A84C380A2}"/>
              </a:ext>
            </a:extLst>
          </p:cNvPr>
          <p:cNvSpPr/>
          <p:nvPr/>
        </p:nvSpPr>
        <p:spPr>
          <a:xfrm>
            <a:off x="5948690" y="3217954"/>
            <a:ext cx="294617" cy="283883"/>
          </a:xfrm>
          <a:prstGeom prst="ellipse">
            <a:avLst/>
          </a:prstGeom>
          <a:solidFill>
            <a:srgbClr val="DCDEE0"/>
          </a:solidFill>
          <a:ln>
            <a:solidFill>
              <a:srgbClr val="000000"/>
            </a:solidFill>
            <a:miter lim="400000"/>
          </a:ln>
          <a:effectLst>
            <a:outerShdw blurRad="63500" dist="25400" dir="5400000" rotWithShape="0">
              <a:srgbClr val="000000">
                <a:alpha val="20000"/>
              </a:srgbClr>
            </a:outerShdw>
          </a:effectLst>
        </p:spPr>
        <p:txBody>
          <a:bodyPr lIns="67732" tIns="67732" rIns="67732" bIns="67732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defRPr sz="2100" b="1">
                <a:latin typeface="Helvetica"/>
                <a:ea typeface="Helvetica"/>
                <a:cs typeface="Helvetica"/>
                <a:sym typeface="Helvetica"/>
              </a:defRPr>
            </a:pPr>
            <a:endParaRPr sz="2800" b="1">
              <a:solidFill>
                <a:prstClr val="white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9" name="trail">
            <a:extLst>
              <a:ext uri="{FF2B5EF4-FFF2-40B4-BE49-F238E27FC236}">
                <a16:creationId xmlns:a16="http://schemas.microsoft.com/office/drawing/2014/main" id="{A76A110C-1A32-8446-95C2-72F31359268C}"/>
              </a:ext>
            </a:extLst>
          </p:cNvPr>
          <p:cNvSpPr/>
          <p:nvPr/>
        </p:nvSpPr>
        <p:spPr>
          <a:xfrm rot="180000">
            <a:off x="4389607" y="5201051"/>
            <a:ext cx="567656" cy="422548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  <a:miter lim="400000"/>
          </a:ln>
          <a:effectLst>
            <a:outerShdw blurRad="63500" dist="25400" dir="5400000" rotWithShape="0">
              <a:srgbClr val="000000">
                <a:alpha val="2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7732" tIns="67732" rIns="67732" bIns="67732" anchor="ctr"/>
          <a:lstStyle>
            <a:lvl1pPr>
              <a:defRPr sz="21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 defTabSz="1219170"/>
            <a:r>
              <a:rPr lang="en-US" sz="2667" dirty="0">
                <a:solidFill>
                  <a:prstClr val="black"/>
                </a:solidFill>
              </a:rPr>
              <a:t>T</a:t>
            </a:r>
            <a:endParaRPr sz="2667" dirty="0">
              <a:solidFill>
                <a:prstClr val="black"/>
              </a:solidFill>
            </a:endParaRPr>
          </a:p>
        </p:txBody>
      </p:sp>
      <p:sp>
        <p:nvSpPr>
          <p:cNvPr id="7" name="Trail Possession"/>
          <p:cNvSpPr txBox="1"/>
          <p:nvPr/>
        </p:nvSpPr>
        <p:spPr>
          <a:xfrm>
            <a:off x="2563215" y="4915713"/>
            <a:ext cx="171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“Possession”</a:t>
            </a:r>
            <a:endParaRPr lang="en-US" dirty="0"/>
          </a:p>
        </p:txBody>
      </p:sp>
      <p:sp>
        <p:nvSpPr>
          <p:cNvPr id="16" name="20sec Timer"/>
          <p:cNvSpPr txBox="1"/>
          <p:nvPr/>
        </p:nvSpPr>
        <p:spPr>
          <a:xfrm>
            <a:off x="2154513" y="5285045"/>
            <a:ext cx="1704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20-sec Timer on</a:t>
            </a:r>
            <a:endParaRPr lang="en-US" dirty="0"/>
          </a:p>
        </p:txBody>
      </p:sp>
      <p:sp>
        <p:nvSpPr>
          <p:cNvPr id="17" name="Lead Possession"/>
          <p:cNvSpPr txBox="1"/>
          <p:nvPr/>
        </p:nvSpPr>
        <p:spPr>
          <a:xfrm>
            <a:off x="8778240" y="1253679"/>
            <a:ext cx="1481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“Possession”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791751" y="1052267"/>
            <a:ext cx="1526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10-sec count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638917" y="5264004"/>
            <a:ext cx="1380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Timer Off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787485" y="4961879"/>
            <a:ext cx="1373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Signal Touch in the Box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765326" y="2458422"/>
            <a:ext cx="1004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Signal Touch in the Box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166518" y="2778387"/>
            <a:ext cx="2127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Over and Back is now on.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787485" y="3881176"/>
            <a:ext cx="1373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Settled Play Begins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96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06016 0.166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8" y="831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10768 0.1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" y="525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68 0.10532 L -0.08438 0.256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" y="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0.05794 -0.0081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1" y="-417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16 0.16621 L 0.01211 0.1694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7" y="162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0.16945 L 0.20352 0.1935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70" y="1204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94 -0.0081 L 0.23489 0.1432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756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63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11836 0.0055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0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36 0.00556 L 0.2069 -0.08056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7" y="-4306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2" animBg="1"/>
      <p:bldP spid="14" grpId="3" animBg="1"/>
      <p:bldP spid="13" grpId="0" animBg="1"/>
      <p:bldP spid="13" grpId="1" animBg="1"/>
      <p:bldP spid="9" grpId="0" animBg="1"/>
      <p:bldP spid="9" grpId="3" animBg="1"/>
      <p:bldP spid="10" grpId="0" animBg="1"/>
      <p:bldP spid="10" grpId="1" animBg="1"/>
      <p:bldP spid="8" grpId="2" animBg="1"/>
      <p:bldP spid="8" grpId="3" animBg="1"/>
      <p:bldP spid="8" grpId="4" animBg="1"/>
      <p:bldP spid="15" grpId="0" animBg="1"/>
      <p:bldP spid="15" grpId="1" animBg="1"/>
      <p:bldP spid="15" grpId="2" animBg="1"/>
      <p:bldP spid="19" grpId="0" animBg="1"/>
      <p:bldP spid="19" grpId="2" animBg="1"/>
      <p:bldP spid="19" grpId="3" animBg="1"/>
      <p:bldP spid="7" grpId="0"/>
      <p:bldP spid="7" grpId="1"/>
      <p:bldP spid="16" grpId="0"/>
      <p:bldP spid="16" grpId="1"/>
      <p:bldP spid="17" grpId="0"/>
      <p:bldP spid="17" grpId="1"/>
      <p:bldP spid="20" grpId="0"/>
      <p:bldP spid="20" grpId="1"/>
      <p:bldP spid="21" grpId="0"/>
      <p:bldP spid="21" grpId="1"/>
      <p:bldP spid="22" grpId="0"/>
      <p:bldP spid="22" grpId="1"/>
      <p:bldP spid="23" grpId="1"/>
      <p:bldP spid="23" grpId="2"/>
      <p:bldP spid="24" grpId="0"/>
      <p:bldP spid="24" grpId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DF039D-B551-9E45-9365-37087C473DC7}"/>
              </a:ext>
            </a:extLst>
          </p:cNvPr>
          <p:cNvSpPr txBox="1"/>
          <p:nvPr/>
        </p:nvSpPr>
        <p:spPr>
          <a:xfrm>
            <a:off x="244885" y="445477"/>
            <a:ext cx="818267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265" indent="-342265"/>
            <a:r>
              <a:rPr lang="en-US" sz="5500" b="1" spc="300" dirty="0" smtClean="0">
                <a:solidFill>
                  <a:srgbClr val="00205B"/>
                </a:solidFill>
                <a:latin typeface="Alt Gothic Comp ATF" panose="020B0608040502040204" pitchFamily="34" charset="77"/>
              </a:rPr>
              <a:t>Settled Situations</a:t>
            </a:r>
            <a:endParaRPr lang="en-US" sz="5500" b="1" spc="300" dirty="0">
              <a:solidFill>
                <a:srgbClr val="00205B"/>
              </a:solidFill>
              <a:latin typeface="Alt Gothic Comp ATF" panose="020B0608040502040204" pitchFamily="34" charset="77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0AEBB72-A3FA-42F3-A650-7CFAE3A218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5558595"/>
              </p:ext>
            </p:extLst>
          </p:nvPr>
        </p:nvGraphicFramePr>
        <p:xfrm>
          <a:off x="1531856" y="1667350"/>
          <a:ext cx="9422090" cy="4518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3161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L-powerpoint-template" id="{2E2E3182-7E5B-F145-80F4-A0EBFBEAB87F}" vid="{1E7F19F3-545A-D84E-8A82-912211862407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_Template_2019" id="{92DF7255-E76B-4466-B7DC-8C1E9276A190}" vid="{EF159D90-8A4C-4732-B7FB-EE0EE1988E14}"/>
    </a:ext>
  </a:extLst>
</a:theme>
</file>

<file path=ppt/theme/theme3.xml><?xml version="1.0" encoding="utf-8"?>
<a:theme xmlns:a="http://schemas.openxmlformats.org/drawingml/2006/main" name="2017-MOE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6218dcc-f06c-44ff-a9bf-2cb8a2baea82">
      <UserInfo>
        <DisplayName>Manion, Ashley</DisplayName>
        <AccountId>44</AccountId>
        <AccountType/>
      </UserInfo>
      <UserInfo>
        <DisplayName>Eissele, Mark</DisplayName>
        <AccountId>86</AccountId>
        <AccountType/>
      </UserInfo>
      <UserInfo>
        <DisplayName>Spamer, Jimmy</DisplayName>
        <AccountId>28</AccountId>
        <AccountType/>
      </UserInfo>
      <UserInfo>
        <DisplayName>Shannon, Dan</DisplayName>
        <AccountId>82</AccountId>
        <AccountType/>
      </UserInfo>
      <UserInfo>
        <DisplayName>Franklin, Deborah</DisplayName>
        <AccountId>83</AccountId>
        <AccountType/>
      </UserInfo>
    </SharedWithUsers>
    <Grant xmlns="e388dfff-96bd-44b0-9abc-e874b4608d57" xsi:nil="true"/>
    <State xmlns="e388dfff-96bd-44b0-9abc-e874b4608d57" xsi:nil="true"/>
    <LastName xmlns="e388dfff-96bd-44b0-9abc-e874b4608d57" xsi:nil="true"/>
    <ApplicationID xmlns="e388dfff-96bd-44b0-9abc-e874b4608d57" xsi:nil="true"/>
    <LOO xmlns="e388dfff-96bd-44b0-9abc-e874b4608d57" xsi:nil="true"/>
    <FirstName xmlns="e388dfff-96bd-44b0-9abc-e874b4608d57" xsi:nil="true"/>
    <Phone xmlns="e388dfff-96bd-44b0-9abc-e874b4608d57" xsi:nil="true"/>
    <Email xmlns="e388dfff-96bd-44b0-9abc-e874b4608d5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ED29C1EBCA434CBAA2F950CC44D763" ma:contentTypeVersion="21" ma:contentTypeDescription="Create a new document." ma:contentTypeScope="" ma:versionID="b9cc429a4d50624914325a6c831bc0ec">
  <xsd:schema xmlns:xsd="http://www.w3.org/2001/XMLSchema" xmlns:xs="http://www.w3.org/2001/XMLSchema" xmlns:p="http://schemas.microsoft.com/office/2006/metadata/properties" xmlns:ns2="e388dfff-96bd-44b0-9abc-e874b4608d57" xmlns:ns3="c6218dcc-f06c-44ff-a9bf-2cb8a2baea82" targetNamespace="http://schemas.microsoft.com/office/2006/metadata/properties" ma:root="true" ma:fieldsID="acef8d09c2a032d2d018c849a8518a0b" ns2:_="" ns3:_="">
    <xsd:import namespace="e388dfff-96bd-44b0-9abc-e874b4608d57"/>
    <xsd:import namespace="c6218dcc-f06c-44ff-a9bf-2cb8a2baea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ApplicationID" minOccurs="0"/>
                <xsd:element ref="ns2:State" minOccurs="0"/>
                <xsd:element ref="ns2:FirstName" minOccurs="0"/>
                <xsd:element ref="ns2:LastName" minOccurs="0"/>
                <xsd:element ref="ns2:Email" minOccurs="0"/>
                <xsd:element ref="ns2:Phone" minOccurs="0"/>
                <xsd:element ref="ns2:LOO" minOccurs="0"/>
                <xsd:element ref="ns2:Grant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88dfff-96bd-44b0-9abc-e874b4608d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ApplicationID" ma:index="20" nillable="true" ma:displayName="Application ID" ma:format="Dropdown" ma:internalName="ApplicationID">
      <xsd:simpleType>
        <xsd:restriction base="dms:Text">
          <xsd:maxLength value="255"/>
        </xsd:restriction>
      </xsd:simpleType>
    </xsd:element>
    <xsd:element name="State" ma:index="21" nillable="true" ma:displayName="State" ma:format="Dropdown" ma:internalName="State">
      <xsd:simpleType>
        <xsd:restriction base="dms:Text">
          <xsd:maxLength value="255"/>
        </xsd:restriction>
      </xsd:simpleType>
    </xsd:element>
    <xsd:element name="FirstName" ma:index="22" nillable="true" ma:displayName="First Name" ma:format="Dropdown" ma:internalName="FirstName">
      <xsd:simpleType>
        <xsd:restriction base="dms:Text">
          <xsd:maxLength value="255"/>
        </xsd:restriction>
      </xsd:simpleType>
    </xsd:element>
    <xsd:element name="LastName" ma:index="23" nillable="true" ma:displayName="Last Name" ma:format="Dropdown" ma:internalName="LastName">
      <xsd:simpleType>
        <xsd:restriction base="dms:Text">
          <xsd:maxLength value="255"/>
        </xsd:restriction>
      </xsd:simpleType>
    </xsd:element>
    <xsd:element name="Email" ma:index="24" nillable="true" ma:displayName="Email" ma:format="Dropdown" ma:internalName="Email">
      <xsd:simpleType>
        <xsd:restriction base="dms:Text">
          <xsd:maxLength value="255"/>
        </xsd:restriction>
      </xsd:simpleType>
    </xsd:element>
    <xsd:element name="Phone" ma:index="25" nillable="true" ma:displayName="Phone" ma:format="Dropdown" ma:internalName="Phone">
      <xsd:simpleType>
        <xsd:restriction base="dms:Text">
          <xsd:maxLength value="255"/>
        </xsd:restriction>
      </xsd:simpleType>
    </xsd:element>
    <xsd:element name="LOO" ma:index="26" nillable="true" ma:displayName="LOO" ma:format="Dropdown" ma:internalName="LOO">
      <xsd:simpleType>
        <xsd:restriction base="dms:Text">
          <xsd:maxLength value="255"/>
        </xsd:restriction>
      </xsd:simpleType>
    </xsd:element>
    <xsd:element name="Grant" ma:index="27" nillable="true" ma:displayName="Grant" ma:format="Dropdown" ma:internalName="Grant">
      <xsd:simpleType>
        <xsd:restriction base="dms:Text">
          <xsd:maxLength value="255"/>
        </xsd:restriction>
      </xsd:simpleType>
    </xsd:element>
    <xsd:element name="MediaLengthInSeconds" ma:index="28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218dcc-f06c-44ff-a9bf-2cb8a2baea8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65E185A-0405-4A20-BECF-0E4BABEC212F}">
  <ds:schemaRefs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  <ds:schemaRef ds:uri="http://purl.org/dc/dcmitype/"/>
    <ds:schemaRef ds:uri="http://schemas.openxmlformats.org/package/2006/metadata/core-properties"/>
    <ds:schemaRef ds:uri="c6218dcc-f06c-44ff-a9bf-2cb8a2baea82"/>
    <ds:schemaRef ds:uri="e388dfff-96bd-44b0-9abc-e874b4608d57"/>
  </ds:schemaRefs>
</ds:datastoreItem>
</file>

<file path=customXml/itemProps2.xml><?xml version="1.0" encoding="utf-8"?>
<ds:datastoreItem xmlns:ds="http://schemas.openxmlformats.org/officeDocument/2006/customXml" ds:itemID="{D5B95716-CE21-45FD-A70E-C405845B74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88dfff-96bd-44b0-9abc-e874b4608d57"/>
    <ds:schemaRef ds:uri="c6218dcc-f06c-44ff-a9bf-2cb8a2baea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A57BD7D-1B2A-4460-8BC7-D347C66110B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27135</TotalTime>
  <Words>2688</Words>
  <Application>Microsoft Office PowerPoint</Application>
  <PresentationFormat>Widescreen</PresentationFormat>
  <Paragraphs>494</Paragraphs>
  <Slides>26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Calibri Light</vt:lpstr>
      <vt:lpstr>Acumin Pro Condensed</vt:lpstr>
      <vt:lpstr>Wingdings</vt:lpstr>
      <vt:lpstr>Wingdings,Sans-Serif</vt:lpstr>
      <vt:lpstr>Arial</vt:lpstr>
      <vt:lpstr>Obvia Wide Medium</vt:lpstr>
      <vt:lpstr>Alt Gothic Comp ATF</vt:lpstr>
      <vt:lpstr>Helvetica</vt:lpstr>
      <vt:lpstr>Montserrat</vt:lpstr>
      <vt:lpstr>Calibri</vt:lpstr>
      <vt:lpstr>Arial,Sans-Serif</vt:lpstr>
      <vt:lpstr>Office Theme</vt:lpstr>
      <vt:lpstr>Custom Design</vt:lpstr>
      <vt:lpstr>2017-MOEP</vt:lpstr>
      <vt:lpstr>PowerPoint Presentation</vt:lpstr>
      <vt:lpstr>PowerPoint Presentation</vt:lpstr>
      <vt:lpstr>Face-Off Positioning-Responsibilities</vt:lpstr>
      <vt:lpstr>PowerPoint Presentation</vt:lpstr>
      <vt:lpstr>PowerPoint Presentation</vt:lpstr>
      <vt:lpstr>PowerPoint Presentation</vt:lpstr>
      <vt:lpstr>Ball Possessed On Offensive Side</vt:lpstr>
      <vt:lpstr>Ball Possessed On Defensive Side</vt:lpstr>
      <vt:lpstr>PowerPoint Presentation</vt:lpstr>
      <vt:lpstr>Lead and Trail – Settled Situation Positions And Responsibilities</vt:lpstr>
      <vt:lpstr>On and Off Grey Areas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Shot Out of Bounds Staying With Offense</vt:lpstr>
      <vt:lpstr>Deep Restart Sideline</vt:lpstr>
      <vt:lpstr>Restart Out of Bounds in Substitution Box</vt:lpstr>
      <vt:lpstr>Deep Restart Endline</vt:lpstr>
      <vt:lpstr>PowerPoint Presentation</vt:lpstr>
      <vt:lpstr>Over and Back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March, Alyssa</dc:creator>
  <cp:lastModifiedBy>James Barraclough Jr.</cp:lastModifiedBy>
  <cp:revision>328</cp:revision>
  <dcterms:created xsi:type="dcterms:W3CDTF">2021-08-11T16:38:25Z</dcterms:created>
  <dcterms:modified xsi:type="dcterms:W3CDTF">2022-03-29T01:45:36Z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0x010100DCED29C1EBCA434CBAA2F950CC44D763</vt:lpwstr>
  </property>
</Properties>
</file>