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Libre Franklin Thin" pitchFamily="2" charset="77"/>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55xBSgwEYOSut/Ur+GdI7eY3K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varScale="1">
        <p:scale>
          <a:sx n="107" d="100"/>
          <a:sy n="107"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Page intentionally left blank</a:t>
            </a:r>
            <a:endParaRPr/>
          </a:p>
        </p:txBody>
      </p:sp>
      <p:sp>
        <p:nvSpPr>
          <p:cNvPr id="215" name="Google Shape;21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ART. 1…</a:t>
            </a:r>
            <a:r>
              <a:rPr lang="en-US" sz="1200">
                <a:solidFill>
                  <a:schemeClr val="dk1"/>
                </a:solidFill>
                <a:latin typeface="Calibri"/>
                <a:ea typeface="Calibri"/>
                <a:cs typeface="Calibri"/>
                <a:sym typeface="Calibri"/>
              </a:rPr>
              <a:t> The crosse shall be made of wood, laminated wood or synthetic material, with the head approximately perpendicular to the handle. The side wall opposite the wood wall may be made by weaving gut lacing from the tip of the head to the handle, strung in such a manner as to prevent the tip from catching on an opponent’s crosse; or both walls may be of wood, laminated wood or synthetic material. The stop shall be constructed so that the ball shall rest on the stop. The net of the crosse shall be constructed of gut, rawhide, linen or synthetic material and shall be roughly triangular in shape. The longitudinal weaving shall be attached at the back of the throat of the crosse.  </a:t>
            </a:r>
            <a:r>
              <a:rPr lang="en-US" sz="1200" u="sng">
                <a:solidFill>
                  <a:schemeClr val="dk1"/>
                </a:solidFill>
                <a:latin typeface="Calibri"/>
                <a:ea typeface="Calibri"/>
                <a:cs typeface="Calibri"/>
                <a:sym typeface="Calibri"/>
              </a:rPr>
              <a:t>The pocket/net must be completely attached to the head and the side walls, leaving no gaps large enough for a ball to pass through.</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Rationale</a:t>
            </a:r>
            <a:r>
              <a:rPr lang="en-US" sz="1200">
                <a:solidFill>
                  <a:schemeClr val="dk1"/>
                </a:solidFill>
                <a:latin typeface="Calibri"/>
                <a:ea typeface="Calibri"/>
                <a:cs typeface="Calibri"/>
                <a:sym typeface="Calibri"/>
              </a:rPr>
              <a:t>:  Eliminates stringing techniques that could create an unfair advantage.</a:t>
            </a:r>
            <a:endParaRPr/>
          </a:p>
          <a:p>
            <a:pPr marL="0" lvl="0" indent="0" algn="l" rtl="0">
              <a:spcBef>
                <a:spcPts val="0"/>
              </a:spcBef>
              <a:spcAft>
                <a:spcPts val="0"/>
              </a:spcAft>
              <a:buNone/>
            </a:pPr>
            <a:endParaRPr/>
          </a:p>
        </p:txBody>
      </p:sp>
      <p:sp>
        <p:nvSpPr>
          <p:cNvPr id="224" name="Google Shape;22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Measure from front 1:6-2</a:t>
            </a:r>
            <a:endParaRPr/>
          </a:p>
        </p:txBody>
      </p:sp>
      <p:sp>
        <p:nvSpPr>
          <p:cNvPr id="234" name="Google Shape;23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NEVER CHECK A GOALIE CROSSE UNLESS A COACH REQUESTS!</a:t>
            </a:r>
            <a:endParaRPr/>
          </a:p>
        </p:txBody>
      </p:sp>
      <p:sp>
        <p:nvSpPr>
          <p:cNvPr id="242" name="Google Shape;24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Tape ring is a get off an fix.  </a:t>
            </a:r>
            <a:endParaRPr/>
          </a:p>
        </p:txBody>
      </p:sp>
      <p:sp>
        <p:nvSpPr>
          <p:cNvPr id="252" name="Google Shape;25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b="0" i="0">
                <a:solidFill>
                  <a:schemeClr val="dk1"/>
                </a:solidFill>
                <a:latin typeface="Calibri"/>
                <a:ea typeface="Calibri"/>
                <a:cs typeface="Calibri"/>
                <a:sym typeface="Calibri"/>
              </a:rPr>
              <a:t>Warrior Rabil Power Large Lacrosse Stick Donut End Cap</a:t>
            </a:r>
            <a:endParaRPr/>
          </a:p>
          <a:p>
            <a:pPr marL="0" marR="0" lvl="0" indent="0" algn="l" rtl="0">
              <a:lnSpc>
                <a:spcPct val="100000"/>
              </a:lnSpc>
              <a:spcBef>
                <a:spcPts val="0"/>
              </a:spcBef>
              <a:spcAft>
                <a:spcPts val="0"/>
              </a:spcAft>
              <a:buClr>
                <a:schemeClr val="dk1"/>
              </a:buClr>
              <a:buSzPts val="2400"/>
              <a:buFont typeface="Calibri"/>
              <a:buNone/>
            </a:pPr>
            <a:r>
              <a:rPr lang="en-US" sz="2400" b="0" i="0">
                <a:solidFill>
                  <a:schemeClr val="dk1"/>
                </a:solidFill>
                <a:latin typeface="Calibri"/>
                <a:ea typeface="Calibri"/>
                <a:cs typeface="Calibri"/>
                <a:sym typeface="Calibri"/>
              </a:rPr>
              <a:t>Tape ring more than 3” from butt end Rule 1:6-1</a:t>
            </a:r>
            <a:endParaRPr/>
          </a:p>
          <a:p>
            <a:pPr marL="0" lvl="0" indent="0" algn="l" rtl="0">
              <a:spcBef>
                <a:spcPts val="0"/>
              </a:spcBef>
              <a:spcAft>
                <a:spcPts val="0"/>
              </a:spcAft>
              <a:buNone/>
            </a:pPr>
            <a:endParaRPr sz="2400"/>
          </a:p>
        </p:txBody>
      </p:sp>
      <p:sp>
        <p:nvSpPr>
          <p:cNvPr id="263" name="Google Shape;26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t>Choose player that has impacted </a:t>
            </a:r>
            <a:br>
              <a:rPr lang="en-US" sz="2400"/>
            </a:br>
            <a:r>
              <a:rPr lang="en-US" sz="2400"/>
              <a:t>the game, but anyone may be checked. </a:t>
            </a:r>
            <a:endParaRPr/>
          </a:p>
          <a:p>
            <a:pPr marL="0" lvl="0" indent="0" algn="l" rtl="0">
              <a:spcBef>
                <a:spcPts val="0"/>
              </a:spcBef>
              <a:spcAft>
                <a:spcPts val="0"/>
              </a:spcAft>
              <a:buNone/>
            </a:pPr>
            <a:r>
              <a:rPr lang="en-US" sz="2400"/>
              <a:t>The player need not be on the field at the time for the official to request his crosse (DON’T enter team huddles).</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 Inspect player’s crosse  away teams and coaches. Face away from bench. If there is a potential issue, confirm and discuss with the R. </a:t>
            </a:r>
            <a:r>
              <a:rPr lang="en-US" sz="2400" b="1"/>
              <a:t>DO NOT </a:t>
            </a:r>
            <a:r>
              <a:rPr lang="en-US" sz="2400"/>
              <a:t>demonstrate what was illegal with stick to coach or players.</a:t>
            </a:r>
            <a:endParaRPr/>
          </a:p>
          <a:p>
            <a:pPr marL="0" lvl="0" indent="0" algn="l" rtl="0">
              <a:spcBef>
                <a:spcPts val="0"/>
              </a:spcBef>
              <a:spcAft>
                <a:spcPts val="0"/>
              </a:spcAft>
              <a:buNone/>
            </a:pPr>
            <a:endParaRPr sz="2400"/>
          </a:p>
          <a:p>
            <a:pPr marL="0" marR="0" lvl="0" indent="0" algn="l" rtl="0">
              <a:lnSpc>
                <a:spcPct val="100000"/>
              </a:lnSpc>
              <a:spcBef>
                <a:spcPts val="0"/>
              </a:spcBef>
              <a:spcAft>
                <a:spcPts val="0"/>
              </a:spcAft>
              <a:buClr>
                <a:schemeClr val="dk1"/>
              </a:buClr>
              <a:buSzPts val="2400"/>
              <a:buFont typeface="Calibri"/>
              <a:buNone/>
            </a:pPr>
            <a:r>
              <a:rPr lang="en-US" sz="2400"/>
              <a:t>Good, close and oh crap. Don’t look for trouble. </a:t>
            </a:r>
            <a:endParaRPr sz="2400"/>
          </a:p>
          <a:p>
            <a:pPr marL="0" lvl="0" indent="0" algn="l" rtl="0">
              <a:spcBef>
                <a:spcPts val="0"/>
              </a:spcBef>
              <a:spcAft>
                <a:spcPts val="0"/>
              </a:spcAft>
              <a:buNone/>
            </a:pPr>
            <a:endParaRPr sz="2400"/>
          </a:p>
          <a:p>
            <a:pPr marL="0" marR="0" lvl="0" indent="0" algn="l" rtl="0">
              <a:lnSpc>
                <a:spcPct val="100000"/>
              </a:lnSpc>
              <a:spcBef>
                <a:spcPts val="0"/>
              </a:spcBef>
              <a:spcAft>
                <a:spcPts val="0"/>
              </a:spcAft>
              <a:buClr>
                <a:schemeClr val="dk1"/>
              </a:buClr>
              <a:buSzPts val="2400"/>
              <a:buFont typeface="Calibri"/>
              <a:buNone/>
            </a:pPr>
            <a:br>
              <a:rPr lang="en-US" sz="2400"/>
            </a:br>
            <a:endParaRPr sz="2400"/>
          </a:p>
          <a:p>
            <a:pPr marL="0" lvl="0" indent="0" algn="l" rtl="0">
              <a:spcBef>
                <a:spcPts val="0"/>
              </a:spcBef>
              <a:spcAft>
                <a:spcPts val="0"/>
              </a:spcAft>
              <a:buNone/>
            </a:pPr>
            <a:endParaRPr sz="2400"/>
          </a:p>
        </p:txBody>
      </p:sp>
      <p:sp>
        <p:nvSpPr>
          <p:cNvPr id="277" name="Google Shape;27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Rationale</a:t>
            </a:r>
            <a:r>
              <a:rPr lang="en-US"/>
              <a:t>:  Clarifies this crosse measurement is to be made on the front face of the head.</a:t>
            </a:r>
            <a:endParaRPr/>
          </a:p>
          <a:p>
            <a:pPr marL="0" lvl="0" indent="0" algn="l" rtl="0">
              <a:spcBef>
                <a:spcPts val="0"/>
              </a:spcBef>
              <a:spcAft>
                <a:spcPts val="0"/>
              </a:spcAft>
              <a:buNone/>
            </a:pP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a:solidFill>
                  <a:srgbClr val="000000"/>
                </a:solidFill>
              </a:rPr>
              <a:t>This is the ONLY 1 minute NR penalty on a crosse. The crosse can return to game once the penalty has been served. For the legal pocket, the top ball must be at least a bit above the bottom edge of the sidewall. Or, put another way, the pocket is illegal if the top surface of the lacrosse ball, when placed in the pocket, is below the bottom edge of the sidewall. .</a:t>
            </a:r>
            <a:endParaRPr/>
          </a:p>
          <a:p>
            <a:pPr marL="0" marR="0" lvl="0" indent="0" algn="l" rtl="0">
              <a:lnSpc>
                <a:spcPct val="100000"/>
              </a:lnSpc>
              <a:spcBef>
                <a:spcPts val="0"/>
              </a:spcBef>
              <a:spcAft>
                <a:spcPts val="0"/>
              </a:spcAft>
              <a:buClr>
                <a:schemeClr val="dk1"/>
              </a:buClr>
              <a:buSzPts val="2400"/>
              <a:buFont typeface="Calibri"/>
              <a:buNone/>
            </a:pPr>
            <a:endParaRPr sz="2400">
              <a:solidFill>
                <a:srgbClr val="000000"/>
              </a:solidFill>
            </a:endParaRPr>
          </a:p>
          <a:p>
            <a:pPr marL="0" marR="0" lvl="0" indent="0" algn="l" rtl="0">
              <a:lnSpc>
                <a:spcPct val="100000"/>
              </a:lnSpc>
              <a:spcBef>
                <a:spcPts val="0"/>
              </a:spcBef>
              <a:spcAft>
                <a:spcPts val="0"/>
              </a:spcAft>
              <a:buClr>
                <a:schemeClr val="dk1"/>
              </a:buClr>
              <a:buSzPts val="2400"/>
              <a:buFont typeface="Calibri"/>
              <a:buNone/>
            </a:pPr>
            <a:endParaRPr sz="2400">
              <a:solidFill>
                <a:srgbClr val="000000"/>
              </a:solidFill>
            </a:endParaRPr>
          </a:p>
          <a:p>
            <a:pPr marL="0" lvl="0" indent="0" algn="l" rtl="0">
              <a:spcBef>
                <a:spcPts val="0"/>
              </a:spcBef>
              <a:spcAft>
                <a:spcPts val="0"/>
              </a:spcAft>
              <a:buNone/>
            </a:pPr>
            <a:endParaRPr sz="2400"/>
          </a:p>
        </p:txBody>
      </p:sp>
      <p:sp>
        <p:nvSpPr>
          <p:cNvPr id="297" name="Google Shape;29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C00000"/>
                </a:solidFill>
              </a:rPr>
              <a:t>USC for adjusting stick prior to handing it to official </a:t>
            </a:r>
            <a:r>
              <a:rPr lang="en-US" sz="2400" b="1" u="sng">
                <a:solidFill>
                  <a:srgbClr val="C00000"/>
                </a:solidFill>
              </a:rPr>
              <a:t>in addition </a:t>
            </a:r>
            <a:r>
              <a:rPr lang="en-US" sz="2400" b="1">
                <a:solidFill>
                  <a:srgbClr val="C00000"/>
                </a:solidFill>
              </a:rPr>
              <a:t>to any additional fouls.</a:t>
            </a:r>
            <a:endParaRPr/>
          </a:p>
          <a:p>
            <a:pPr marL="0" lvl="0" indent="0" algn="l" rtl="0">
              <a:spcBef>
                <a:spcPts val="0"/>
              </a:spcBef>
              <a:spcAft>
                <a:spcPts val="0"/>
              </a:spcAft>
              <a:buNone/>
            </a:pPr>
            <a:endParaRPr sz="2400" b="1">
              <a:solidFill>
                <a:srgbClr val="C00000"/>
              </a:solidFill>
            </a:endParaRPr>
          </a:p>
          <a:p>
            <a:pPr marL="0" lvl="0" indent="0" algn="l" rtl="0">
              <a:spcBef>
                <a:spcPts val="0"/>
              </a:spcBef>
              <a:spcAft>
                <a:spcPts val="0"/>
              </a:spcAft>
              <a:buNone/>
            </a:pPr>
            <a:r>
              <a:rPr lang="en-US" sz="2400" b="1">
                <a:solidFill>
                  <a:srgbClr val="C00000"/>
                </a:solidFill>
              </a:rPr>
              <a:t>Most common: Pinched head; fails roll out test.</a:t>
            </a:r>
            <a:endParaRPr sz="2400" b="1">
              <a:solidFill>
                <a:srgbClr val="C00000"/>
              </a:solidFill>
            </a:endParaRPr>
          </a:p>
          <a:p>
            <a:pPr marL="0" lvl="0" indent="0" algn="l" rtl="0">
              <a:spcBef>
                <a:spcPts val="0"/>
              </a:spcBef>
              <a:spcAft>
                <a:spcPts val="0"/>
              </a:spcAft>
              <a:buNone/>
            </a:pPr>
            <a:endParaRPr sz="2400" b="1">
              <a:solidFill>
                <a:srgbClr val="C00000"/>
              </a:solidFill>
            </a:endParaRPr>
          </a:p>
          <a:p>
            <a:pPr marL="0" lvl="0" indent="0" algn="l" rtl="0">
              <a:spcBef>
                <a:spcPts val="0"/>
              </a:spcBef>
              <a:spcAft>
                <a:spcPts val="0"/>
              </a:spcAft>
              <a:buNone/>
            </a:pPr>
            <a:endParaRPr sz="2400"/>
          </a:p>
        </p:txBody>
      </p:sp>
      <p:sp>
        <p:nvSpPr>
          <p:cNvPr id="308" name="Google Shape;30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Rule 1:10</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Rule 1-9-2e A protective cup is recommended for all HS players.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NO Jewelry (religious or medical I.D. bracelets must be taped. NO electronic communication.  Field players may NOT wear football pants, but may wear shin guards, chest and throat protectors.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NO football helmets or shoulder pads or hockey goal keeper gloves. No item that obscure the numbers on the Jersey.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Hard splints/casts may be worn if Dr.’s notice and covered with ½” thick closed cell foam.</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93" name="Google Shape;9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000000"/>
                </a:solidFill>
              </a:rPr>
              <a:t>Like the challenge flag in the NFL</a:t>
            </a:r>
            <a:endParaRPr/>
          </a:p>
        </p:txBody>
      </p:sp>
      <p:sp>
        <p:nvSpPr>
          <p:cNvPr id="326" name="Google Shape;32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Font typeface="Calibri"/>
              <a:buNone/>
            </a:pPr>
            <a:r>
              <a:rPr lang="en-US" sz="2400">
                <a:solidFill>
                  <a:srgbClr val="000000"/>
                </a:solidFill>
              </a:rPr>
              <a:t>If goalie breaks his crosse or loses or breaks any other required equipment, stop play immediately (allow shot in flight to conclude).</a:t>
            </a:r>
            <a:br>
              <a:rPr lang="en-US" sz="2400">
                <a:solidFill>
                  <a:srgbClr val="000000"/>
                </a:solidFill>
              </a:rPr>
            </a:br>
            <a:endParaRPr sz="2400">
              <a:solidFill>
                <a:srgbClr val="000000"/>
              </a:solidFill>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Award possession as with inadvertent whistle.</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USC for intentional lost equipment to stop play.</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Goalie playing without crosse is a technical foul.</a:t>
            </a:r>
            <a:endParaRPr/>
          </a:p>
          <a:p>
            <a:pPr marL="0" marR="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USC for intentionally goalie puling down cage to stop play.</a:t>
            </a:r>
            <a:endParaRPr/>
          </a:p>
          <a:p>
            <a:pPr marL="0" lvl="0" indent="0" algn="l" rtl="0">
              <a:lnSpc>
                <a:spcPct val="90000"/>
              </a:lnSpc>
              <a:spcBef>
                <a:spcPts val="228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latin typeface="Calibri"/>
                <a:ea typeface="Calibri"/>
                <a:cs typeface="Calibri"/>
                <a:sym typeface="Calibri"/>
              </a:rPr>
              <a:t>What does participation mean?</a:t>
            </a:r>
            <a:endParaRPr/>
          </a:p>
          <a:p>
            <a:pPr marL="0" lvl="0" indent="0" algn="l" rtl="0">
              <a:lnSpc>
                <a:spcPct val="90000"/>
              </a:lnSpc>
              <a:spcBef>
                <a:spcPts val="2280"/>
              </a:spcBef>
              <a:spcAft>
                <a:spcPts val="0"/>
              </a:spcAft>
              <a:buClr>
                <a:srgbClr val="000000"/>
              </a:buClr>
              <a:buSzPts val="2400"/>
              <a:buFont typeface="Calibri"/>
              <a:buNone/>
            </a:pPr>
            <a:endParaRPr sz="2400">
              <a:solidFill>
                <a:srgbClr val="000000"/>
              </a:solidFill>
              <a:latin typeface="Calibri"/>
              <a:ea typeface="Calibri"/>
              <a:cs typeface="Calibri"/>
              <a:sym typeface="Calibri"/>
            </a:endParaRPr>
          </a:p>
          <a:p>
            <a:pPr marL="0" lvl="0" indent="0" algn="l" rtl="0">
              <a:lnSpc>
                <a:spcPct val="90000"/>
              </a:lnSpc>
              <a:spcBef>
                <a:spcPts val="2280"/>
              </a:spcBef>
              <a:spcAft>
                <a:spcPts val="0"/>
              </a:spcAft>
              <a:buClr>
                <a:srgbClr val="000000"/>
              </a:buClr>
              <a:buSzPts val="2400"/>
              <a:buFont typeface="Calibri"/>
              <a:buNone/>
            </a:pPr>
            <a:endParaRPr sz="2400">
              <a:solidFill>
                <a:srgbClr val="000000"/>
              </a:solidFill>
            </a:endParaRPr>
          </a:p>
          <a:p>
            <a:pPr marL="0" lvl="0" indent="0" algn="l" rtl="0">
              <a:spcBef>
                <a:spcPts val="1800"/>
              </a:spcBef>
              <a:spcAft>
                <a:spcPts val="0"/>
              </a:spcAft>
              <a:buNone/>
            </a:pPr>
            <a:endParaRPr sz="2400">
              <a:solidFill>
                <a:srgbClr val="000000"/>
              </a:solidFill>
            </a:endParaRPr>
          </a:p>
        </p:txBody>
      </p:sp>
      <p:sp>
        <p:nvSpPr>
          <p:cNvPr id="335" name="Google Shape;33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152400" algn="l" rtl="0">
              <a:lnSpc>
                <a:spcPct val="90000"/>
              </a:lnSpc>
              <a:spcBef>
                <a:spcPts val="0"/>
              </a:spcBef>
              <a:spcAft>
                <a:spcPts val="0"/>
              </a:spcAft>
              <a:buClr>
                <a:srgbClr val="000000"/>
              </a:buClr>
              <a:buSzPts val="2400"/>
              <a:buFont typeface="Calibri"/>
              <a:buChar char="•"/>
            </a:pPr>
            <a:r>
              <a:rPr lang="en-US" sz="2400">
                <a:solidFill>
                  <a:srgbClr val="000000"/>
                </a:solidFill>
              </a:rPr>
              <a:t>If goalie breaks his crosse or loses or breaks any other required equipment, stop play immediately (allow shot in flight to conclude). </a:t>
            </a:r>
            <a:r>
              <a:rPr lang="en-US" sz="2400"/>
              <a:t>Uniform violations NOT an issue in YOUTH.</a:t>
            </a:r>
            <a:endParaRPr sz="2400">
              <a:solidFill>
                <a:srgbClr val="000000"/>
              </a:solidFill>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Award possession as with inadvertent whistle.</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USC for intentional lost equipment to stop play.</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Goalie playing without crosse is a technical foul.</a:t>
            </a:r>
            <a:endParaRPr/>
          </a:p>
          <a:p>
            <a:pPr marL="0" lvl="0" indent="-152400" algn="l" rtl="0">
              <a:lnSpc>
                <a:spcPct val="90000"/>
              </a:lnSpc>
              <a:spcBef>
                <a:spcPts val="2280"/>
              </a:spcBef>
              <a:spcAft>
                <a:spcPts val="0"/>
              </a:spcAft>
              <a:buClr>
                <a:srgbClr val="000000"/>
              </a:buClr>
              <a:buSzPts val="2400"/>
              <a:buFont typeface="Calibri"/>
              <a:buChar char="•"/>
            </a:pPr>
            <a:r>
              <a:rPr lang="en-US" sz="2400">
                <a:solidFill>
                  <a:srgbClr val="000000"/>
                </a:solidFill>
              </a:rPr>
              <a:t>Once game starts no more uniform violations.</a:t>
            </a:r>
            <a:endParaRPr/>
          </a:p>
          <a:p>
            <a:pPr marL="0" lvl="0" indent="0" algn="l" rtl="0">
              <a:spcBef>
                <a:spcPts val="1800"/>
              </a:spcBef>
              <a:spcAft>
                <a:spcPts val="0"/>
              </a:spcAft>
              <a:buNone/>
            </a:pPr>
            <a:endParaRPr sz="2400">
              <a:solidFill>
                <a:srgbClr val="000000"/>
              </a:solidFill>
            </a:endParaRPr>
          </a:p>
        </p:txBody>
      </p:sp>
      <p:sp>
        <p:nvSpPr>
          <p:cNvPr id="347" name="Google Shape;34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Multiple instances of illegal or prohibited equipment are one violation</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Always assess worst violation.  </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Altering crosse prior to a request for inspection is the exception.</a:t>
            </a:r>
            <a:endParaRPr/>
          </a:p>
        </p:txBody>
      </p:sp>
      <p:sp>
        <p:nvSpPr>
          <p:cNvPr id="359" name="Google Shape;35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t>As with equipment inspections, he gets one “free” request of this kind, and further violations are punished with the loss of a time-out or, if no time-outs remain, with a technical foul.</a:t>
            </a:r>
            <a:endParaRPr/>
          </a:p>
          <a:p>
            <a:pPr marL="0" lvl="0" indent="0" algn="l" rtl="0">
              <a:spcBef>
                <a:spcPts val="0"/>
              </a:spcBef>
              <a:spcAft>
                <a:spcPts val="0"/>
              </a:spcAft>
              <a:buNone/>
            </a:pPr>
            <a:endParaRPr sz="2400">
              <a:solidFill>
                <a:srgbClr val="000000"/>
              </a:solidFill>
            </a:endParaRPr>
          </a:p>
        </p:txBody>
      </p:sp>
      <p:sp>
        <p:nvSpPr>
          <p:cNvPr id="370" name="Google Shape;37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t>Rule 1:9 d</a:t>
            </a:r>
            <a:endParaRPr sz="2400"/>
          </a:p>
          <a:p>
            <a:pPr marL="0" lvl="0" indent="0" algn="l" rtl="0">
              <a:spcBef>
                <a:spcPts val="0"/>
              </a:spcBef>
              <a:spcAft>
                <a:spcPts val="0"/>
              </a:spcAft>
              <a:buNone/>
            </a:pPr>
            <a:r>
              <a:rPr lang="en-US" sz="2400"/>
              <a:t>Remind them that a legally equipped goalie is REQUIRED to allow the game to be played.</a:t>
            </a:r>
            <a:endParaRPr sz="2400"/>
          </a:p>
        </p:txBody>
      </p:sp>
      <p:sp>
        <p:nvSpPr>
          <p:cNvPr id="118" name="Google Shape;11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t>Rule 1: 3</a:t>
            </a:r>
            <a:endParaRPr/>
          </a:p>
          <a:p>
            <a:pPr marL="0" marR="0" lvl="0" indent="0" algn="l" rtl="0">
              <a:lnSpc>
                <a:spcPct val="100000"/>
              </a:lnSpc>
              <a:spcBef>
                <a:spcPts val="0"/>
              </a:spcBef>
              <a:spcAft>
                <a:spcPts val="0"/>
              </a:spcAft>
              <a:buClr>
                <a:schemeClr val="dk1"/>
              </a:buClr>
              <a:buSzPts val="2400"/>
              <a:buFont typeface="Calibri"/>
              <a:buNone/>
            </a:pPr>
            <a:r>
              <a:rPr lang="en-US" sz="2400"/>
              <a:t>Overview of all the equipment required.  Youth and HS.</a:t>
            </a:r>
            <a:endParaRPr/>
          </a:p>
          <a:p>
            <a:pPr marL="0" marR="0" lvl="0" indent="0" algn="l" rtl="0">
              <a:lnSpc>
                <a:spcPct val="100000"/>
              </a:lnSpc>
              <a:spcBef>
                <a:spcPts val="0"/>
              </a:spcBef>
              <a:spcAft>
                <a:spcPts val="0"/>
              </a:spcAft>
              <a:buClr>
                <a:schemeClr val="dk1"/>
              </a:buClr>
              <a:buSzPts val="2400"/>
              <a:buFont typeface="Calibri"/>
              <a:buNone/>
            </a:pPr>
            <a:endParaRPr sz="2400"/>
          </a:p>
          <a:p>
            <a:pPr marL="0" lvl="0" indent="0" algn="l" rtl="0">
              <a:spcBef>
                <a:spcPts val="0"/>
              </a:spcBef>
              <a:spcAft>
                <a:spcPts val="0"/>
              </a:spcAft>
              <a:buNone/>
            </a:pPr>
            <a:r>
              <a:rPr lang="en-US" sz="2400" b="1"/>
              <a:t>Rule 1-9-1g (8) better defines home and away jerseys. </a:t>
            </a:r>
            <a:endParaRPr/>
          </a:p>
          <a:p>
            <a:pPr marL="0" lvl="0" indent="0" algn="l" rtl="0">
              <a:spcBef>
                <a:spcPts val="0"/>
              </a:spcBef>
              <a:spcAft>
                <a:spcPts val="0"/>
              </a:spcAft>
              <a:buNone/>
            </a:pPr>
            <a:endParaRPr sz="2400"/>
          </a:p>
          <a:p>
            <a:pPr marL="0" marR="0" lvl="0" indent="0" algn="l" rtl="0">
              <a:lnSpc>
                <a:spcPct val="100000"/>
              </a:lnSpc>
              <a:spcBef>
                <a:spcPts val="0"/>
              </a:spcBef>
              <a:spcAft>
                <a:spcPts val="0"/>
              </a:spcAft>
              <a:buClr>
                <a:schemeClr val="dk1"/>
              </a:buClr>
              <a:buSzPts val="2400"/>
              <a:buFont typeface="Calibri"/>
              <a:buNone/>
            </a:pPr>
            <a:endParaRPr sz="2400"/>
          </a:p>
          <a:p>
            <a:pPr marL="0" marR="0" lvl="0" indent="0" algn="l" rtl="0">
              <a:lnSpc>
                <a:spcPct val="100000"/>
              </a:lnSpc>
              <a:spcBef>
                <a:spcPts val="0"/>
              </a:spcBef>
              <a:spcAft>
                <a:spcPts val="0"/>
              </a:spcAft>
              <a:buClr>
                <a:schemeClr val="dk1"/>
              </a:buClr>
              <a:buSzPts val="2400"/>
              <a:buFont typeface="Calibri"/>
              <a:buNone/>
            </a:pPr>
            <a:endParaRPr sz="2400"/>
          </a:p>
          <a:p>
            <a:pPr marL="0" marR="0" lvl="0" indent="0" algn="l" rtl="0">
              <a:lnSpc>
                <a:spcPct val="100000"/>
              </a:lnSpc>
              <a:spcBef>
                <a:spcPts val="0"/>
              </a:spcBef>
              <a:spcAft>
                <a:spcPts val="0"/>
              </a:spcAft>
              <a:buClr>
                <a:schemeClr val="dk1"/>
              </a:buClr>
              <a:buSzPts val="2400"/>
              <a:buFont typeface="Calibri"/>
              <a:buNone/>
            </a:pPr>
            <a:endParaRPr sz="2400"/>
          </a:p>
          <a:p>
            <a:pPr marL="0" lvl="0" indent="0" algn="l" rtl="0">
              <a:spcBef>
                <a:spcPts val="0"/>
              </a:spcBef>
              <a:spcAft>
                <a:spcPts val="0"/>
              </a:spcAft>
              <a:buNone/>
            </a:pPr>
            <a:endParaRPr sz="2400"/>
          </a:p>
        </p:txBody>
      </p:sp>
      <p:sp>
        <p:nvSpPr>
          <p:cNvPr id="133" name="Google Shape;13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ART. 1… j. Goalkeepers shall wear.</a:t>
            </a:r>
            <a:endParaRPr/>
          </a:p>
          <a:p>
            <a:pPr marL="0" lvl="0" indent="0" algn="l" rtl="0">
              <a:spcBef>
                <a:spcPts val="0"/>
              </a:spcBef>
              <a:spcAft>
                <a:spcPts val="0"/>
              </a:spcAft>
              <a:buNone/>
            </a:pPr>
            <a:r>
              <a:rPr lang="en-US"/>
              <a:t>1. Throat protector designed for lacrosse.</a:t>
            </a:r>
            <a:endParaRPr/>
          </a:p>
          <a:p>
            <a:pPr marL="0" lvl="0" indent="0" algn="l" rtl="0">
              <a:spcBef>
                <a:spcPts val="0"/>
              </a:spcBef>
              <a:spcAft>
                <a:spcPts val="0"/>
              </a:spcAft>
              <a:buNone/>
            </a:pPr>
            <a:r>
              <a:rPr lang="en-US"/>
              <a:t>2. Chest Protector. Beginning January 1, 2021, a goalkeeper chest protector designed for lacrosse that incorporates the NOCSAE ND200 at the time of manufacture. </a:t>
            </a:r>
            <a:endParaRPr/>
          </a:p>
          <a:p>
            <a:pPr marL="0" lvl="0" indent="0" algn="l" rtl="0">
              <a:spcBef>
                <a:spcPts val="0"/>
              </a:spcBef>
              <a:spcAft>
                <a:spcPts val="0"/>
              </a:spcAft>
              <a:buNone/>
            </a:pPr>
            <a:r>
              <a:rPr lang="en-US"/>
              <a:t>Rationale:  Protection for the athlete against cardiac issues related to Commotio cordis.</a:t>
            </a:r>
            <a:endParaRPr/>
          </a:p>
          <a:p>
            <a:pPr marL="0" lvl="0" indent="0" algn="l" rtl="0">
              <a:spcBef>
                <a:spcPts val="0"/>
              </a:spcBef>
              <a:spcAft>
                <a:spcPts val="0"/>
              </a:spcAft>
              <a:buNone/>
            </a:pPr>
            <a:endParaRPr/>
          </a:p>
          <a:p>
            <a:pPr marL="0" lvl="0" indent="0" algn="l" rtl="0">
              <a:spcBef>
                <a:spcPts val="0"/>
              </a:spcBef>
              <a:spcAft>
                <a:spcPts val="0"/>
              </a:spcAft>
              <a:buNone/>
            </a:pPr>
            <a:r>
              <a:rPr lang="en-US" b="1"/>
              <a:t>Change to 2021 added in 2019</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 name="Google Shape;15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ART. 1… j. Goalkeepers shall wear.</a:t>
            </a:r>
            <a:endParaRPr/>
          </a:p>
          <a:p>
            <a:pPr marL="0" lvl="0" indent="0" algn="l" rtl="0">
              <a:spcBef>
                <a:spcPts val="0"/>
              </a:spcBef>
              <a:spcAft>
                <a:spcPts val="0"/>
              </a:spcAft>
              <a:buNone/>
            </a:pPr>
            <a:r>
              <a:rPr lang="en-US"/>
              <a:t>1. Throat protector designed for lacrosse.</a:t>
            </a:r>
            <a:endParaRPr/>
          </a:p>
          <a:p>
            <a:pPr marL="0" lvl="0" indent="0" algn="l" rtl="0">
              <a:spcBef>
                <a:spcPts val="0"/>
              </a:spcBef>
              <a:spcAft>
                <a:spcPts val="0"/>
              </a:spcAft>
              <a:buNone/>
            </a:pPr>
            <a:r>
              <a:rPr lang="en-US"/>
              <a:t>2. Chest Protector. Beginning January 1, 2021, a goalkeeper chest protector designed for lacrosse that incorporates the NOCSAE ND200 at the time of manufacture. </a:t>
            </a:r>
            <a:endParaRPr/>
          </a:p>
          <a:p>
            <a:pPr marL="0" lvl="0" indent="0" algn="l" rtl="0">
              <a:spcBef>
                <a:spcPts val="0"/>
              </a:spcBef>
              <a:spcAft>
                <a:spcPts val="0"/>
              </a:spcAft>
              <a:buNone/>
            </a:pPr>
            <a:r>
              <a:rPr lang="en-US"/>
              <a:t>Rationale:  Protection for the athlete against cardiac issues related to Commotio cordis.</a:t>
            </a:r>
            <a:endParaRPr/>
          </a:p>
          <a:p>
            <a:pPr marL="0" lvl="0" indent="0" algn="l" rtl="0">
              <a:spcBef>
                <a:spcPts val="0"/>
              </a:spcBef>
              <a:spcAft>
                <a:spcPts val="0"/>
              </a:spcAft>
              <a:buNone/>
            </a:pPr>
            <a:endParaRPr/>
          </a:p>
          <a:p>
            <a:pPr marL="0" lvl="0" indent="0" algn="l" rtl="0">
              <a:spcBef>
                <a:spcPts val="0"/>
              </a:spcBef>
              <a:spcAft>
                <a:spcPts val="0"/>
              </a:spcAft>
              <a:buNone/>
            </a:pPr>
            <a:r>
              <a:rPr lang="en-US" b="1"/>
              <a:t>Change to 2022 added in 2020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5" name="Google Shape;16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2400"/>
              <a:t>May not be made so as to snare opponents crosse. Side wall can be of weaving gut lacing. </a:t>
            </a:r>
            <a:endParaRPr/>
          </a:p>
          <a:p>
            <a:pPr marL="0" lvl="0" indent="0" algn="l" rtl="0">
              <a:spcBef>
                <a:spcPts val="0"/>
              </a:spcBef>
              <a:spcAft>
                <a:spcPts val="0"/>
              </a:spcAft>
              <a:buNone/>
            </a:pPr>
            <a:endParaRPr sz="2400"/>
          </a:p>
          <a:p>
            <a:pPr marL="0" lvl="0" indent="0" algn="l" rtl="0">
              <a:spcBef>
                <a:spcPts val="0"/>
              </a:spcBef>
              <a:spcAft>
                <a:spcPts val="0"/>
              </a:spcAft>
              <a:buNone/>
            </a:pPr>
            <a:r>
              <a:rPr lang="en-US" sz="2400"/>
              <a:t>Emphasize a broken crosse is not a crosse so that person is no longer a legally equipped player.</a:t>
            </a:r>
            <a:endParaRPr/>
          </a:p>
          <a:p>
            <a:pPr marL="0" lvl="0" indent="0" algn="l" rtl="0">
              <a:spcBef>
                <a:spcPts val="0"/>
              </a:spcBef>
              <a:spcAft>
                <a:spcPts val="0"/>
              </a:spcAft>
              <a:buNone/>
            </a:pPr>
            <a:endParaRPr sz="2400"/>
          </a:p>
          <a:p>
            <a:pPr marL="0" marR="0" lvl="0" indent="0" algn="l" rtl="0">
              <a:lnSpc>
                <a:spcPct val="100000"/>
              </a:lnSpc>
              <a:spcBef>
                <a:spcPts val="0"/>
              </a:spcBef>
              <a:spcAft>
                <a:spcPts val="0"/>
              </a:spcAft>
              <a:buClr>
                <a:schemeClr val="dk1"/>
              </a:buClr>
              <a:buSzPts val="2400"/>
              <a:buFont typeface="Calibri"/>
              <a:buNone/>
            </a:pPr>
            <a:r>
              <a:rPr lang="en-US" sz="2400"/>
              <a:t>Rule 4-3-3n now specifically states the circumference of the shaft shall not exceed 3.5 inches, and a contrasting color between the head and the top glove must be visible on the shaft during faceoffs (it may be tape or paint).</a:t>
            </a:r>
            <a:endParaRPr/>
          </a:p>
          <a:p>
            <a:pPr marL="0" marR="0" lvl="0" indent="0" algn="l" rtl="0">
              <a:lnSpc>
                <a:spcPct val="100000"/>
              </a:lnSpc>
              <a:spcBef>
                <a:spcPts val="0"/>
              </a:spcBef>
              <a:spcAft>
                <a:spcPts val="0"/>
              </a:spcAft>
              <a:buClr>
                <a:schemeClr val="dk1"/>
              </a:buClr>
              <a:buSzPts val="2400"/>
              <a:buFont typeface="Calibri"/>
              <a:buNone/>
            </a:pPr>
            <a:endParaRPr sz="2400"/>
          </a:p>
          <a:p>
            <a:pPr marL="0" marR="0" lvl="0" indent="0" algn="l" rtl="0">
              <a:lnSpc>
                <a:spcPct val="100000"/>
              </a:lnSpc>
              <a:spcBef>
                <a:spcPts val="0"/>
              </a:spcBef>
              <a:spcAft>
                <a:spcPts val="0"/>
              </a:spcAft>
              <a:buClr>
                <a:schemeClr val="dk1"/>
              </a:buClr>
              <a:buSzPts val="2400"/>
              <a:buFont typeface="Calibri"/>
              <a:buNone/>
            </a:pPr>
            <a:r>
              <a:rPr lang="en-US" sz="2400"/>
              <a:t>Adjustable handles are illegal Rule 1:7</a:t>
            </a:r>
            <a:endParaRPr/>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174" name="Google Shape;17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Ballstop</a:t>
            </a:r>
            <a:endParaRPr/>
          </a:p>
        </p:txBody>
      </p:sp>
      <p:sp>
        <p:nvSpPr>
          <p:cNvPr id="185" name="Google Shape;18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t>Discuss the rationale for this change. Ball has become too difficult to dislodge, so what do defenders resort to: more reckless stick and body checking. </a:t>
            </a:r>
            <a:endParaRPr sz="2400"/>
          </a:p>
        </p:txBody>
      </p:sp>
      <p:sp>
        <p:nvSpPr>
          <p:cNvPr id="205" name="Google Shape;20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2"/>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3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3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3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mailto:ATL.LacrosseRef@gmail.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galaxref.com/resources/presentations/"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2209800" y="2130426"/>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Libre Franklin Thin"/>
              <a:buNone/>
            </a:pPr>
            <a:r>
              <a:rPr lang="en-US" sz="5400">
                <a:latin typeface="Libre Franklin Thin"/>
                <a:ea typeface="Libre Franklin Thin"/>
                <a:cs typeface="Libre Franklin Thin"/>
                <a:sym typeface="Libre Franklin Thin"/>
              </a:rPr>
              <a:t>Crosse and Equipment</a:t>
            </a:r>
            <a:br>
              <a:rPr lang="en-US" sz="5400">
                <a:latin typeface="Libre Franklin Thin"/>
                <a:ea typeface="Libre Franklin Thin"/>
                <a:cs typeface="Libre Franklin Thin"/>
                <a:sym typeface="Libre Franklin Thin"/>
              </a:rPr>
            </a:br>
            <a:r>
              <a:rPr lang="en-US" sz="3600">
                <a:latin typeface="Libre Franklin Thin"/>
                <a:ea typeface="Libre Franklin Thin"/>
                <a:cs typeface="Libre Franklin Thin"/>
                <a:sym typeface="Libre Franklin Thin"/>
              </a:rPr>
              <a:t>2021 NFHS Boys Lacrosse Rules</a:t>
            </a:r>
            <a:endParaRPr sz="5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
          <p:cNvSpPr txBox="1">
            <a:spLocks noGrp="1"/>
          </p:cNvSpPr>
          <p:nvPr>
            <p:ph type="body" idx="1"/>
          </p:nvPr>
        </p:nvSpPr>
        <p:spPr>
          <a:xfrm>
            <a:off x="8458200" y="3886200"/>
            <a:ext cx="3733800" cy="16001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720"/>
              <a:buNone/>
            </a:pPr>
            <a:r>
              <a:rPr lang="en-US" sz="2720"/>
              <a:t>Pockets of nontraditional synthetic material manufactured for lacrosse are permitted.</a:t>
            </a:r>
            <a:endParaRPr/>
          </a:p>
        </p:txBody>
      </p:sp>
      <p:sp>
        <p:nvSpPr>
          <p:cNvPr id="218" name="Google Shape;218;p10"/>
          <p:cNvSpPr txBox="1">
            <a:spLocks noGrp="1"/>
          </p:cNvSpPr>
          <p:nvPr>
            <p:ph type="title"/>
          </p:nvPr>
        </p:nvSpPr>
        <p:spPr>
          <a:xfrm>
            <a:off x="457200" y="54102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Nontraditional Synthetic Pocket</a:t>
            </a:r>
            <a:endParaRPr/>
          </a:p>
        </p:txBody>
      </p:sp>
      <p:sp>
        <p:nvSpPr>
          <p:cNvPr id="219" name="Google Shape;219;p10"/>
          <p:cNvSpPr/>
          <p:nvPr/>
        </p:nvSpPr>
        <p:spPr>
          <a:xfrm>
            <a:off x="5257800" y="6324600"/>
            <a:ext cx="12226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1.7.5</a:t>
            </a:r>
            <a:endParaRPr/>
          </a:p>
        </p:txBody>
      </p:sp>
      <p:pic>
        <p:nvPicPr>
          <p:cNvPr id="220" name="Google Shape;220;p10"/>
          <p:cNvPicPr preferRelativeResize="0"/>
          <p:nvPr/>
        </p:nvPicPr>
        <p:blipFill rotWithShape="1">
          <a:blip r:embed="rId3">
            <a:alphaModFix/>
          </a:blip>
          <a:srcRect/>
          <a:stretch/>
        </p:blipFill>
        <p:spPr>
          <a:xfrm>
            <a:off x="152400" y="152400"/>
            <a:ext cx="7966518" cy="5410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txBox="1">
            <a:spLocks noGrp="1"/>
          </p:cNvSpPr>
          <p:nvPr>
            <p:ph type="title"/>
          </p:nvPr>
        </p:nvSpPr>
        <p:spPr>
          <a:xfrm>
            <a:off x="990600" y="5465064"/>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a:solidFill>
                  <a:schemeClr val="lt1"/>
                </a:solidFill>
              </a:rPr>
              <a:t>Pocket Construction</a:t>
            </a:r>
            <a:endParaRPr/>
          </a:p>
        </p:txBody>
      </p:sp>
      <p:pic>
        <p:nvPicPr>
          <p:cNvPr id="227" name="Google Shape;227;p11"/>
          <p:cNvPicPr preferRelativeResize="0"/>
          <p:nvPr/>
        </p:nvPicPr>
        <p:blipFill rotWithShape="1">
          <a:blip r:embed="rId3">
            <a:alphaModFix/>
          </a:blip>
          <a:srcRect l="9917" t="11386" r="9383" b="11710"/>
          <a:stretch/>
        </p:blipFill>
        <p:spPr>
          <a:xfrm>
            <a:off x="6096000" y="76200"/>
            <a:ext cx="5819796" cy="3697396"/>
          </a:xfrm>
          <a:prstGeom prst="ellipse">
            <a:avLst/>
          </a:prstGeom>
          <a:noFill/>
          <a:ln>
            <a:noFill/>
          </a:ln>
        </p:spPr>
      </p:pic>
      <p:sp>
        <p:nvSpPr>
          <p:cNvPr id="228" name="Google Shape;228;p11"/>
          <p:cNvSpPr/>
          <p:nvPr/>
        </p:nvSpPr>
        <p:spPr>
          <a:xfrm>
            <a:off x="5638800" y="6304746"/>
            <a:ext cx="12218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Rule 1.7.1</a:t>
            </a:r>
            <a:endParaRPr/>
          </a:p>
        </p:txBody>
      </p:sp>
      <p:pic>
        <p:nvPicPr>
          <p:cNvPr id="229" name="Google Shape;229;p11"/>
          <p:cNvPicPr preferRelativeResize="0"/>
          <p:nvPr/>
        </p:nvPicPr>
        <p:blipFill rotWithShape="1">
          <a:blip r:embed="rId4">
            <a:alphaModFix/>
          </a:blip>
          <a:srcRect/>
          <a:stretch/>
        </p:blipFill>
        <p:spPr>
          <a:xfrm>
            <a:off x="228600" y="152400"/>
            <a:ext cx="5793589" cy="5486400"/>
          </a:xfrm>
          <a:prstGeom prst="rect">
            <a:avLst/>
          </a:prstGeom>
          <a:noFill/>
          <a:ln>
            <a:noFill/>
          </a:ln>
        </p:spPr>
      </p:pic>
      <p:sp>
        <p:nvSpPr>
          <p:cNvPr id="230" name="Google Shape;230;p11"/>
          <p:cNvSpPr/>
          <p:nvPr/>
        </p:nvSpPr>
        <p:spPr>
          <a:xfrm>
            <a:off x="6019800" y="3733800"/>
            <a:ext cx="6096000"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pocket/net must be completely attached to the head and the side walls, leaving no gaps large enough for a ball to pass through.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2438400" y="5486400"/>
            <a:ext cx="7467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000"/>
              <a:buFont typeface="Calibri"/>
              <a:buNone/>
            </a:pPr>
            <a:r>
              <a:rPr lang="en-US" sz="4000" b="1">
                <a:solidFill>
                  <a:srgbClr val="FFFFFF"/>
                </a:solidFill>
              </a:rPr>
              <a:t>Crosse Specifications</a:t>
            </a:r>
            <a:endParaRPr/>
          </a:p>
        </p:txBody>
      </p:sp>
      <p:sp>
        <p:nvSpPr>
          <p:cNvPr id="237" name="Google Shape;237;p12"/>
          <p:cNvSpPr/>
          <p:nvPr/>
        </p:nvSpPr>
        <p:spPr>
          <a:xfrm>
            <a:off x="5562600" y="6324600"/>
            <a:ext cx="1119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Rule 1.6.1</a:t>
            </a:r>
            <a:endParaRPr/>
          </a:p>
        </p:txBody>
      </p:sp>
      <p:pic>
        <p:nvPicPr>
          <p:cNvPr id="238" name="Google Shape;238;p12"/>
          <p:cNvPicPr preferRelativeResize="0"/>
          <p:nvPr/>
        </p:nvPicPr>
        <p:blipFill rotWithShape="1">
          <a:blip r:embed="rId3">
            <a:alphaModFix/>
          </a:blip>
          <a:srcRect t="4289" b="2880"/>
          <a:stretch/>
        </p:blipFill>
        <p:spPr>
          <a:xfrm>
            <a:off x="609600" y="228600"/>
            <a:ext cx="11009243" cy="543880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2362200" y="5486400"/>
            <a:ext cx="7467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000"/>
              <a:buFont typeface="Calibri"/>
              <a:buNone/>
            </a:pPr>
            <a:r>
              <a:rPr lang="en-US" sz="4000" b="1">
                <a:solidFill>
                  <a:srgbClr val="FFFFFF"/>
                </a:solidFill>
              </a:rPr>
              <a:t>Goalie Crosse Specifications</a:t>
            </a:r>
            <a:endParaRPr/>
          </a:p>
        </p:txBody>
      </p:sp>
      <p:sp>
        <p:nvSpPr>
          <p:cNvPr id="245" name="Google Shape;245;p13"/>
          <p:cNvSpPr txBox="1">
            <a:spLocks noGrp="1"/>
          </p:cNvSpPr>
          <p:nvPr>
            <p:ph type="body" idx="1"/>
          </p:nvPr>
        </p:nvSpPr>
        <p:spPr>
          <a:xfrm>
            <a:off x="7162800" y="304800"/>
            <a:ext cx="5029200" cy="51054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960"/>
              <a:buChar char="•"/>
            </a:pPr>
            <a:r>
              <a:rPr lang="en-US" sz="2960"/>
              <a:t>Only one Goalkeeper crosse on field a at a time.</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Length: 40”-72”</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Width: 10”- 12”</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Pocket may be deep.</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No shooting string restrictions. </a:t>
            </a:r>
            <a:endParaRPr/>
          </a:p>
          <a:p>
            <a:pPr marL="342900" lvl="0" indent="-154940" algn="l" rtl="0">
              <a:lnSpc>
                <a:spcPct val="90000"/>
              </a:lnSpc>
              <a:spcBef>
                <a:spcPts val="592"/>
              </a:spcBef>
              <a:spcAft>
                <a:spcPts val="0"/>
              </a:spcAft>
              <a:buClr>
                <a:schemeClr val="dk1"/>
              </a:buClr>
              <a:buSzPts val="2960"/>
              <a:buNone/>
            </a:pPr>
            <a:endParaRPr sz="2960"/>
          </a:p>
          <a:p>
            <a:pPr marL="342900" lvl="0" indent="-154940" algn="l" rtl="0">
              <a:lnSpc>
                <a:spcPct val="90000"/>
              </a:lnSpc>
              <a:spcBef>
                <a:spcPts val="592"/>
              </a:spcBef>
              <a:spcAft>
                <a:spcPts val="0"/>
              </a:spcAft>
              <a:buClr>
                <a:schemeClr val="dk1"/>
              </a:buClr>
              <a:buSzPts val="2960"/>
              <a:buNone/>
            </a:pPr>
            <a:endParaRPr sz="2960"/>
          </a:p>
        </p:txBody>
      </p:sp>
      <p:pic>
        <p:nvPicPr>
          <p:cNvPr id="246" name="Google Shape;246;p13"/>
          <p:cNvPicPr preferRelativeResize="0"/>
          <p:nvPr/>
        </p:nvPicPr>
        <p:blipFill rotWithShape="1">
          <a:blip r:embed="rId3">
            <a:alphaModFix/>
          </a:blip>
          <a:srcRect r="31993"/>
          <a:stretch/>
        </p:blipFill>
        <p:spPr>
          <a:xfrm>
            <a:off x="152400" y="152400"/>
            <a:ext cx="6899861" cy="5410200"/>
          </a:xfrm>
          <a:prstGeom prst="rect">
            <a:avLst/>
          </a:prstGeom>
          <a:noFill/>
          <a:ln>
            <a:noFill/>
          </a:ln>
        </p:spPr>
      </p:pic>
      <p:sp>
        <p:nvSpPr>
          <p:cNvPr id="247" name="Google Shape;247;p13"/>
          <p:cNvSpPr/>
          <p:nvPr/>
        </p:nvSpPr>
        <p:spPr>
          <a:xfrm>
            <a:off x="5562600" y="6324600"/>
            <a:ext cx="1119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Rule 1.6.1</a:t>
            </a:r>
            <a:endParaRPr/>
          </a:p>
        </p:txBody>
      </p:sp>
      <p:sp>
        <p:nvSpPr>
          <p:cNvPr id="248" name="Google Shape;248;p13"/>
          <p:cNvSpPr/>
          <p:nvPr/>
        </p:nvSpPr>
        <p:spPr>
          <a:xfrm>
            <a:off x="609600" y="533400"/>
            <a:ext cx="59994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cap="none">
                <a:solidFill>
                  <a:srgbClr val="C00000"/>
                </a:solidFill>
                <a:latin typeface="Calibri"/>
                <a:ea typeface="Calibri"/>
                <a:cs typeface="Calibri"/>
                <a:sym typeface="Calibri"/>
              </a:rPr>
              <a:t>DON’T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txBox="1">
            <a:spLocks noGrp="1"/>
          </p:cNvSpPr>
          <p:nvPr>
            <p:ph type="body" idx="1"/>
          </p:nvPr>
        </p:nvSpPr>
        <p:spPr>
          <a:xfrm>
            <a:off x="8428383" y="304800"/>
            <a:ext cx="3611217" cy="52578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960"/>
              <a:buChar char="•"/>
            </a:pPr>
            <a:r>
              <a:rPr lang="en-US" sz="2960"/>
              <a:t>Tape is allowed on crosse.</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Crosse used in a faceoff may not have tape on head.</a:t>
            </a:r>
            <a:br>
              <a:rPr lang="en-US" sz="2960"/>
            </a:br>
            <a:endParaRPr sz="2960"/>
          </a:p>
          <a:p>
            <a:pPr marL="342900" lvl="0" indent="-342900" algn="l" rtl="0">
              <a:lnSpc>
                <a:spcPct val="90000"/>
              </a:lnSpc>
              <a:spcBef>
                <a:spcPts val="592"/>
              </a:spcBef>
              <a:spcAft>
                <a:spcPts val="0"/>
              </a:spcAft>
              <a:buClr>
                <a:schemeClr val="dk1"/>
              </a:buClr>
              <a:buSzPts val="2960"/>
              <a:buChar char="•"/>
            </a:pPr>
            <a:r>
              <a:rPr lang="en-US" sz="2960"/>
              <a:t>Tape ring &gt; 3.5” may not be more than 3” from butt end. </a:t>
            </a:r>
            <a:endParaRPr/>
          </a:p>
        </p:txBody>
      </p:sp>
      <p:pic>
        <p:nvPicPr>
          <p:cNvPr id="255" name="Google Shape;255;p14"/>
          <p:cNvPicPr preferRelativeResize="0"/>
          <p:nvPr/>
        </p:nvPicPr>
        <p:blipFill rotWithShape="1">
          <a:blip r:embed="rId3">
            <a:alphaModFix/>
          </a:blip>
          <a:srcRect l="10019" t="19278" r="7137" b="600"/>
          <a:stretch/>
        </p:blipFill>
        <p:spPr>
          <a:xfrm>
            <a:off x="228600" y="381000"/>
            <a:ext cx="7548747" cy="4870174"/>
          </a:xfrm>
          <a:prstGeom prst="rect">
            <a:avLst/>
          </a:prstGeom>
          <a:noFill/>
          <a:ln>
            <a:noFill/>
          </a:ln>
        </p:spPr>
      </p:pic>
      <p:sp>
        <p:nvSpPr>
          <p:cNvPr id="256" name="Google Shape;256;p14"/>
          <p:cNvSpPr txBox="1">
            <a:spLocks noGrp="1"/>
          </p:cNvSpPr>
          <p:nvPr>
            <p:ph type="title"/>
          </p:nvPr>
        </p:nvSpPr>
        <p:spPr>
          <a:xfrm>
            <a:off x="2362200" y="5486400"/>
            <a:ext cx="7467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000"/>
              <a:buFont typeface="Calibri"/>
              <a:buNone/>
            </a:pPr>
            <a:r>
              <a:rPr lang="en-US" sz="4000" b="1">
                <a:solidFill>
                  <a:srgbClr val="FFFFFF"/>
                </a:solidFill>
              </a:rPr>
              <a:t>Tape on Crosse</a:t>
            </a:r>
            <a:endParaRPr/>
          </a:p>
        </p:txBody>
      </p:sp>
      <p:sp>
        <p:nvSpPr>
          <p:cNvPr id="257" name="Google Shape;257;p14"/>
          <p:cNvSpPr/>
          <p:nvPr/>
        </p:nvSpPr>
        <p:spPr>
          <a:xfrm>
            <a:off x="5562600" y="6324600"/>
            <a:ext cx="1119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Rule 1.6.1</a:t>
            </a:r>
            <a:endParaRPr/>
          </a:p>
        </p:txBody>
      </p:sp>
      <p:pic>
        <p:nvPicPr>
          <p:cNvPr id="258" name="Google Shape;258;p14"/>
          <p:cNvPicPr preferRelativeResize="0"/>
          <p:nvPr/>
        </p:nvPicPr>
        <p:blipFill rotWithShape="1">
          <a:blip r:embed="rId4">
            <a:alphaModFix/>
          </a:blip>
          <a:srcRect r="16717"/>
          <a:stretch/>
        </p:blipFill>
        <p:spPr>
          <a:xfrm>
            <a:off x="228600" y="381000"/>
            <a:ext cx="7802937" cy="4876800"/>
          </a:xfrm>
          <a:prstGeom prst="rect">
            <a:avLst/>
          </a:prstGeom>
          <a:noFill/>
          <a:ln>
            <a:noFill/>
          </a:ln>
        </p:spPr>
      </p:pic>
      <p:pic>
        <p:nvPicPr>
          <p:cNvPr id="259" name="Google Shape;259;p14" descr="A picture containing indoor, person, man, sitting&#10;&#10;Description automatically generated"/>
          <p:cNvPicPr preferRelativeResize="0"/>
          <p:nvPr/>
        </p:nvPicPr>
        <p:blipFill rotWithShape="1">
          <a:blip r:embed="rId5">
            <a:alphaModFix/>
          </a:blip>
          <a:srcRect l="13550" r="17949"/>
          <a:stretch/>
        </p:blipFill>
        <p:spPr>
          <a:xfrm>
            <a:off x="228600" y="76200"/>
            <a:ext cx="7977030" cy="548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5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5"/>
          <p:cNvSpPr txBox="1">
            <a:spLocks noGrp="1"/>
          </p:cNvSpPr>
          <p:nvPr>
            <p:ph type="title"/>
          </p:nvPr>
        </p:nvSpPr>
        <p:spPr>
          <a:xfrm>
            <a:off x="3200400" y="5410200"/>
            <a:ext cx="4648199"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3959"/>
              <a:buFont typeface="Calibri"/>
              <a:buNone/>
            </a:pPr>
            <a:r>
              <a:rPr lang="en-US" sz="3959" b="1">
                <a:solidFill>
                  <a:srgbClr val="FFFFFF"/>
                </a:solidFill>
              </a:rPr>
              <a:t>End Caps, Tape Rings</a:t>
            </a:r>
            <a:endParaRPr/>
          </a:p>
        </p:txBody>
      </p:sp>
      <p:pic>
        <p:nvPicPr>
          <p:cNvPr id="266" name="Google Shape;266;p15"/>
          <p:cNvPicPr preferRelativeResize="0"/>
          <p:nvPr/>
        </p:nvPicPr>
        <p:blipFill rotWithShape="1">
          <a:blip r:embed="rId3">
            <a:alphaModFix/>
          </a:blip>
          <a:srcRect/>
          <a:stretch/>
        </p:blipFill>
        <p:spPr>
          <a:xfrm>
            <a:off x="152400" y="152400"/>
            <a:ext cx="4871747" cy="5293966"/>
          </a:xfrm>
          <a:prstGeom prst="rect">
            <a:avLst/>
          </a:prstGeom>
          <a:noFill/>
          <a:ln>
            <a:noFill/>
          </a:ln>
        </p:spPr>
      </p:pic>
      <p:sp>
        <p:nvSpPr>
          <p:cNvPr id="267" name="Google Shape;267;p15"/>
          <p:cNvSpPr/>
          <p:nvPr/>
        </p:nvSpPr>
        <p:spPr>
          <a:xfrm>
            <a:off x="4724400" y="6248400"/>
            <a:ext cx="19573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 7-3, 1:6-1 </a:t>
            </a:r>
            <a:endParaRPr/>
          </a:p>
        </p:txBody>
      </p:sp>
      <p:sp>
        <p:nvSpPr>
          <p:cNvPr id="268" name="Google Shape;268;p15"/>
          <p:cNvSpPr/>
          <p:nvPr/>
        </p:nvSpPr>
        <p:spPr>
          <a:xfrm>
            <a:off x="5334000" y="381000"/>
            <a:ext cx="685800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Hollow crosse handles must have their open end covered with an end cap manufactured for a lacrosse stick. </a:t>
            </a:r>
            <a:endParaRPr/>
          </a:p>
        </p:txBody>
      </p:sp>
      <p:sp>
        <p:nvSpPr>
          <p:cNvPr id="269" name="Google Shape;269;p15"/>
          <p:cNvSpPr/>
          <p:nvPr/>
        </p:nvSpPr>
        <p:spPr>
          <a:xfrm>
            <a:off x="6477000" y="4267200"/>
            <a:ext cx="387965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Get Off &amp; Fix</a:t>
            </a:r>
            <a:endParaRPr/>
          </a:p>
        </p:txBody>
      </p:sp>
      <p:pic>
        <p:nvPicPr>
          <p:cNvPr id="270" name="Google Shape;270;p15"/>
          <p:cNvPicPr preferRelativeResize="0"/>
          <p:nvPr/>
        </p:nvPicPr>
        <p:blipFill rotWithShape="1">
          <a:blip r:embed="rId4">
            <a:alphaModFix/>
          </a:blip>
          <a:srcRect/>
          <a:stretch/>
        </p:blipFill>
        <p:spPr>
          <a:xfrm>
            <a:off x="5638800" y="2133600"/>
            <a:ext cx="3605977" cy="2109955"/>
          </a:xfrm>
          <a:prstGeom prst="rect">
            <a:avLst/>
          </a:prstGeom>
          <a:noFill/>
          <a:ln>
            <a:noFill/>
          </a:ln>
        </p:spPr>
      </p:pic>
      <p:pic>
        <p:nvPicPr>
          <p:cNvPr id="271" name="Google Shape;271;p15" descr="http://www.sportstop.com/ImagesForSCA/WAR16RRABEND-main.jpg?resizeid=3&amp;resizeh=600&amp;resizew=600"/>
          <p:cNvPicPr preferRelativeResize="0"/>
          <p:nvPr/>
        </p:nvPicPr>
        <p:blipFill rotWithShape="1">
          <a:blip r:embed="rId5">
            <a:alphaModFix/>
          </a:blip>
          <a:srcRect/>
          <a:stretch/>
        </p:blipFill>
        <p:spPr>
          <a:xfrm>
            <a:off x="5295495" y="2133600"/>
            <a:ext cx="2172105" cy="2172105"/>
          </a:xfrm>
          <a:prstGeom prst="rect">
            <a:avLst/>
          </a:prstGeom>
          <a:noFill/>
          <a:ln>
            <a:noFill/>
          </a:ln>
        </p:spPr>
      </p:pic>
      <p:pic>
        <p:nvPicPr>
          <p:cNvPr id="272" name="Google Shape;272;p15" descr="TalonEndCaps.jpg"/>
          <p:cNvPicPr preferRelativeResize="0"/>
          <p:nvPr/>
        </p:nvPicPr>
        <p:blipFill rotWithShape="1">
          <a:blip r:embed="rId6">
            <a:alphaModFix/>
          </a:blip>
          <a:srcRect l="4501" r="6005"/>
          <a:stretch/>
        </p:blipFill>
        <p:spPr>
          <a:xfrm>
            <a:off x="9308892" y="2209800"/>
            <a:ext cx="2773180" cy="1843590"/>
          </a:xfrm>
          <a:prstGeom prst="rect">
            <a:avLst/>
          </a:prstGeom>
          <a:noFill/>
          <a:ln>
            <a:noFill/>
          </a:ln>
        </p:spPr>
      </p:pic>
      <p:pic>
        <p:nvPicPr>
          <p:cNvPr id="273" name="Google Shape;273;p15"/>
          <p:cNvPicPr preferRelativeResize="0"/>
          <p:nvPr/>
        </p:nvPicPr>
        <p:blipFill rotWithShape="1">
          <a:blip r:embed="rId7">
            <a:alphaModFix/>
          </a:blip>
          <a:srcRect l="21229" t="15112" r="6884" b="9422"/>
          <a:stretch/>
        </p:blipFill>
        <p:spPr>
          <a:xfrm>
            <a:off x="8744" y="76200"/>
            <a:ext cx="5169484" cy="556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p:nvPr/>
        </p:nvSpPr>
        <p:spPr>
          <a:xfrm>
            <a:off x="4419600" y="304800"/>
            <a:ext cx="7620000"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Two per team, per half:</a:t>
            </a:r>
            <a:br>
              <a:rPr lang="en-US" sz="36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857250" marR="0" lvl="2" indent="-285750" algn="l" rtl="0">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During a team time-out.</a:t>
            </a:r>
            <a:endParaRPr/>
          </a:p>
          <a:p>
            <a:pPr marL="857250" marR="0" lvl="2" indent="-285750" algn="l" rtl="0">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After a goal.</a:t>
            </a:r>
            <a:endParaRPr/>
          </a:p>
          <a:p>
            <a:pPr marL="857250" marR="0" lvl="2" indent="-285750" algn="l" rtl="0">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Before a face-off.</a:t>
            </a:r>
            <a:endParaRPr/>
          </a:p>
          <a:p>
            <a:pPr marL="857250" marR="0" lvl="2" indent="-285750" algn="l" rtl="0">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Between periods.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1" indent="0" algn="l" rtl="0">
              <a:spcBef>
                <a:spcPts val="0"/>
              </a:spcBef>
              <a:spcAft>
                <a:spcPts val="0"/>
              </a:spcAft>
              <a:buNone/>
            </a:pPr>
            <a:r>
              <a:rPr lang="en-US" sz="3600" b="0" i="0" u="none" strike="noStrike" cap="none">
                <a:solidFill>
                  <a:schemeClr val="dk1"/>
                </a:solidFill>
                <a:latin typeface="Calibri"/>
                <a:ea typeface="Calibri"/>
                <a:cs typeface="Calibri"/>
                <a:sym typeface="Calibri"/>
              </a:rPr>
              <a:t>Check </a:t>
            </a:r>
            <a:r>
              <a:rPr lang="en-US" sz="4800" b="1" i="0" u="none" strike="noStrike" cap="none">
                <a:solidFill>
                  <a:srgbClr val="C00000"/>
                </a:solidFill>
                <a:latin typeface="Calibri"/>
                <a:ea typeface="Calibri"/>
                <a:cs typeface="Calibri"/>
                <a:sym typeface="Calibri"/>
              </a:rPr>
              <a:t>ALL</a:t>
            </a:r>
            <a:r>
              <a:rPr lang="en-US" sz="3600" b="0" i="0" u="none" strike="noStrike" cap="none">
                <a:solidFill>
                  <a:schemeClr val="dk1"/>
                </a:solidFill>
                <a:latin typeface="Calibri"/>
                <a:ea typeface="Calibri"/>
                <a:cs typeface="Calibri"/>
                <a:sym typeface="Calibri"/>
              </a:rPr>
              <a:t> required equipment.</a:t>
            </a:r>
            <a:endParaRPr/>
          </a:p>
        </p:txBody>
      </p:sp>
      <p:sp>
        <p:nvSpPr>
          <p:cNvPr id="280" name="Google Shape;280;p16"/>
          <p:cNvSpPr txBox="1">
            <a:spLocks noGrp="1"/>
          </p:cNvSpPr>
          <p:nvPr>
            <p:ph type="title"/>
          </p:nvPr>
        </p:nvSpPr>
        <p:spPr>
          <a:xfrm>
            <a:off x="3276600" y="5486400"/>
            <a:ext cx="5257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Equipment Inspection</a:t>
            </a:r>
            <a:endParaRPr/>
          </a:p>
        </p:txBody>
      </p:sp>
      <p:pic>
        <p:nvPicPr>
          <p:cNvPr id="281" name="Google Shape;281;p16"/>
          <p:cNvPicPr preferRelativeResize="0"/>
          <p:nvPr/>
        </p:nvPicPr>
        <p:blipFill rotWithShape="1">
          <a:blip r:embed="rId3">
            <a:alphaModFix/>
          </a:blip>
          <a:srcRect/>
          <a:stretch/>
        </p:blipFill>
        <p:spPr>
          <a:xfrm>
            <a:off x="76200" y="33339"/>
            <a:ext cx="4191000" cy="5605461"/>
          </a:xfrm>
          <a:prstGeom prst="rect">
            <a:avLst/>
          </a:prstGeom>
          <a:noFill/>
          <a:ln>
            <a:noFill/>
          </a:ln>
        </p:spPr>
      </p:pic>
      <p:sp>
        <p:nvSpPr>
          <p:cNvPr id="282" name="Google Shape;282;p16"/>
          <p:cNvSpPr/>
          <p:nvPr/>
        </p:nvSpPr>
        <p:spPr>
          <a:xfrm>
            <a:off x="4953000" y="6324600"/>
            <a:ext cx="142859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4:27-2 </a:t>
            </a:r>
            <a:endParaRPr/>
          </a:p>
        </p:txBody>
      </p:sp>
      <p:sp>
        <p:nvSpPr>
          <p:cNvPr id="283" name="Google Shape;283;p16"/>
          <p:cNvSpPr/>
          <p:nvPr/>
        </p:nvSpPr>
        <p:spPr>
          <a:xfrm>
            <a:off x="5105400" y="4724400"/>
            <a:ext cx="5624104" cy="646331"/>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3600" b="0" i="0" u="none" strike="noStrike" cap="none">
                <a:solidFill>
                  <a:schemeClr val="dk1"/>
                </a:solidFill>
                <a:latin typeface="Calibri"/>
                <a:ea typeface="Calibri"/>
                <a:cs typeface="Calibri"/>
                <a:sym typeface="Calibri"/>
              </a:rPr>
              <a:t>Make sure no one in the box.</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228600" y="152400"/>
            <a:ext cx="4038600" cy="5341790"/>
          </a:xfrm>
          <a:prstGeom prst="rect">
            <a:avLst/>
          </a:prstGeom>
          <a:noFill/>
          <a:ln>
            <a:noFill/>
          </a:ln>
        </p:spPr>
      </p:pic>
      <p:sp>
        <p:nvSpPr>
          <p:cNvPr id="290" name="Google Shape;290;p17"/>
          <p:cNvSpPr txBox="1">
            <a:spLocks noGrp="1"/>
          </p:cNvSpPr>
          <p:nvPr>
            <p:ph type="title"/>
          </p:nvPr>
        </p:nvSpPr>
        <p:spPr>
          <a:xfrm>
            <a:off x="762000" y="54102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a:solidFill>
                  <a:schemeClr val="lt1"/>
                </a:solidFill>
              </a:rPr>
              <a:t>Measuring the Head of the Crosse</a:t>
            </a:r>
            <a:endParaRPr/>
          </a:p>
        </p:txBody>
      </p:sp>
      <p:pic>
        <p:nvPicPr>
          <p:cNvPr id="291" name="Google Shape;291;p17"/>
          <p:cNvPicPr preferRelativeResize="0"/>
          <p:nvPr/>
        </p:nvPicPr>
        <p:blipFill rotWithShape="1">
          <a:blip r:embed="rId4">
            <a:alphaModFix/>
          </a:blip>
          <a:srcRect l="1566" t="37352" r="41909" b="46553"/>
          <a:stretch/>
        </p:blipFill>
        <p:spPr>
          <a:xfrm rot="5400000">
            <a:off x="154860" y="2233070"/>
            <a:ext cx="4317672" cy="512591"/>
          </a:xfrm>
          <a:prstGeom prst="rect">
            <a:avLst/>
          </a:prstGeom>
          <a:noFill/>
          <a:ln>
            <a:noFill/>
          </a:ln>
        </p:spPr>
      </p:pic>
      <p:sp>
        <p:nvSpPr>
          <p:cNvPr id="292" name="Google Shape;292;p17"/>
          <p:cNvSpPr/>
          <p:nvPr/>
        </p:nvSpPr>
        <p:spPr>
          <a:xfrm>
            <a:off x="5410200" y="6248400"/>
            <a:ext cx="11897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Rule 1:6-2 </a:t>
            </a:r>
            <a:endParaRPr/>
          </a:p>
        </p:txBody>
      </p:sp>
      <p:sp>
        <p:nvSpPr>
          <p:cNvPr id="293" name="Google Shape;293;p17"/>
          <p:cNvSpPr/>
          <p:nvPr/>
        </p:nvSpPr>
        <p:spPr>
          <a:xfrm>
            <a:off x="4114800" y="1524000"/>
            <a:ext cx="7848600"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Measured the head from the front face </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Must be a minimum of 10” </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Regardless of whether a ball stop is used</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8"/>
          <p:cNvPicPr preferRelativeResize="0"/>
          <p:nvPr/>
        </p:nvPicPr>
        <p:blipFill rotWithShape="1">
          <a:blip r:embed="rId3">
            <a:alphaModFix/>
          </a:blip>
          <a:srcRect/>
          <a:stretch/>
        </p:blipFill>
        <p:spPr>
          <a:xfrm>
            <a:off x="5562600" y="-295055"/>
            <a:ext cx="6604821" cy="5933855"/>
          </a:xfrm>
          <a:prstGeom prst="rect">
            <a:avLst/>
          </a:prstGeom>
          <a:noFill/>
          <a:ln>
            <a:noFill/>
          </a:ln>
        </p:spPr>
      </p:pic>
      <p:sp>
        <p:nvSpPr>
          <p:cNvPr id="300" name="Google Shape;300;p18"/>
          <p:cNvSpPr txBox="1"/>
          <p:nvPr/>
        </p:nvSpPr>
        <p:spPr>
          <a:xfrm>
            <a:off x="3810000" y="5638800"/>
            <a:ext cx="3962401"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Deep Pocket</a:t>
            </a:r>
            <a:endParaRPr/>
          </a:p>
        </p:txBody>
      </p:sp>
      <p:sp>
        <p:nvSpPr>
          <p:cNvPr id="301" name="Google Shape;301;p18"/>
          <p:cNvSpPr/>
          <p:nvPr/>
        </p:nvSpPr>
        <p:spPr>
          <a:xfrm>
            <a:off x="152400" y="228600"/>
            <a:ext cx="55626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Calibri"/>
                <a:ea typeface="Calibri"/>
                <a:cs typeface="Calibri"/>
                <a:sym typeface="Calibri"/>
              </a:rPr>
              <a:t>Place the ball in the pocket and hold the stick at eye level.  If you can see space between the ball and sidewall, it is illegal.</a:t>
            </a:r>
            <a:endParaRPr/>
          </a:p>
          <a:p>
            <a:pPr marL="0" marR="0" lvl="0" indent="0" algn="l" rtl="0">
              <a:spcBef>
                <a:spcPts val="0"/>
              </a:spcBef>
              <a:spcAft>
                <a:spcPts val="0"/>
              </a:spcAft>
              <a:buNone/>
            </a:pPr>
            <a:endParaRPr sz="2800">
              <a:solidFill>
                <a:srgbClr val="000000"/>
              </a:solidFill>
              <a:latin typeface="Calibri"/>
              <a:ea typeface="Calibri"/>
              <a:cs typeface="Calibri"/>
              <a:sym typeface="Calibri"/>
            </a:endParaRPr>
          </a:p>
        </p:txBody>
      </p:sp>
      <p:sp>
        <p:nvSpPr>
          <p:cNvPr id="302" name="Google Shape;302;p18"/>
          <p:cNvSpPr/>
          <p:nvPr/>
        </p:nvSpPr>
        <p:spPr>
          <a:xfrm>
            <a:off x="5144143" y="6324600"/>
            <a:ext cx="1031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5:5</a:t>
            </a:r>
            <a:endParaRPr/>
          </a:p>
        </p:txBody>
      </p:sp>
      <p:sp>
        <p:nvSpPr>
          <p:cNvPr id="303" name="Google Shape;303;p18"/>
          <p:cNvSpPr/>
          <p:nvPr/>
        </p:nvSpPr>
        <p:spPr>
          <a:xfrm>
            <a:off x="2667000" y="4953000"/>
            <a:ext cx="282654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2 minute NR</a:t>
            </a:r>
            <a:endParaRPr/>
          </a:p>
        </p:txBody>
      </p:sp>
      <p:pic>
        <p:nvPicPr>
          <p:cNvPr id="304" name="Google Shape;304;p18" descr="deep-pocket.png"/>
          <p:cNvPicPr preferRelativeResize="0"/>
          <p:nvPr/>
        </p:nvPicPr>
        <p:blipFill rotWithShape="1">
          <a:blip r:embed="rId4">
            <a:alphaModFix/>
          </a:blip>
          <a:srcRect/>
          <a:stretch/>
        </p:blipFill>
        <p:spPr>
          <a:xfrm>
            <a:off x="1066800" y="1419822"/>
            <a:ext cx="6400800" cy="381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p:nvPr/>
        </p:nvSpPr>
        <p:spPr>
          <a:xfrm>
            <a:off x="152400" y="304800"/>
            <a:ext cx="4419600" cy="1143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Illegal length or altered.</a:t>
            </a:r>
            <a:endParaRPr/>
          </a:p>
          <a:p>
            <a:pPr marL="342900" marR="0" lvl="0" indent="-342900" algn="l" rtl="0">
              <a:spcBef>
                <a:spcPts val="56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Intention is irrelevant.</a:t>
            </a:r>
            <a:endParaRPr/>
          </a:p>
        </p:txBody>
      </p:sp>
      <p:sp>
        <p:nvSpPr>
          <p:cNvPr id="311" name="Google Shape;311;p19"/>
          <p:cNvSpPr txBox="1"/>
          <p:nvPr/>
        </p:nvSpPr>
        <p:spPr>
          <a:xfrm flipH="1">
            <a:off x="2743200" y="5688496"/>
            <a:ext cx="56388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Illegal Crosse</a:t>
            </a:r>
            <a:endParaRPr/>
          </a:p>
        </p:txBody>
      </p:sp>
      <p:sp>
        <p:nvSpPr>
          <p:cNvPr id="312" name="Google Shape;312;p19"/>
          <p:cNvSpPr/>
          <p:nvPr/>
        </p:nvSpPr>
        <p:spPr>
          <a:xfrm>
            <a:off x="5105400" y="6324600"/>
            <a:ext cx="1031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5:5</a:t>
            </a:r>
            <a:endParaRPr/>
          </a:p>
        </p:txBody>
      </p:sp>
      <p:sp>
        <p:nvSpPr>
          <p:cNvPr id="313" name="Google Shape;313;p19"/>
          <p:cNvSpPr/>
          <p:nvPr/>
        </p:nvSpPr>
        <p:spPr>
          <a:xfrm>
            <a:off x="1936824" y="4953000"/>
            <a:ext cx="173477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Calibri"/>
                <a:ea typeface="Calibri"/>
                <a:cs typeface="Calibri"/>
                <a:sym typeface="Calibri"/>
              </a:rPr>
              <a:t>2 min NR</a:t>
            </a:r>
            <a:endParaRPr/>
          </a:p>
        </p:txBody>
      </p:sp>
      <p:pic>
        <p:nvPicPr>
          <p:cNvPr id="314" name="Google Shape;314;p19" descr="illegal-crosse.png"/>
          <p:cNvPicPr preferRelativeResize="0"/>
          <p:nvPr/>
        </p:nvPicPr>
        <p:blipFill rotWithShape="1">
          <a:blip r:embed="rId3">
            <a:alphaModFix/>
          </a:blip>
          <a:srcRect/>
          <a:stretch/>
        </p:blipFill>
        <p:spPr>
          <a:xfrm>
            <a:off x="533400" y="1139217"/>
            <a:ext cx="5181600" cy="4042383"/>
          </a:xfrm>
          <a:prstGeom prst="rect">
            <a:avLst/>
          </a:prstGeom>
          <a:noFill/>
          <a:ln>
            <a:noFill/>
          </a:ln>
        </p:spPr>
      </p:pic>
      <p:pic>
        <p:nvPicPr>
          <p:cNvPr id="315" name="Google Shape;315;p19" descr="fogoheads.jpeg"/>
          <p:cNvPicPr preferRelativeResize="0"/>
          <p:nvPr/>
        </p:nvPicPr>
        <p:blipFill rotWithShape="1">
          <a:blip r:embed="rId4">
            <a:alphaModFix/>
          </a:blip>
          <a:srcRect l="-200" t="34104" r="31793" b="5509"/>
          <a:stretch/>
        </p:blipFill>
        <p:spPr>
          <a:xfrm>
            <a:off x="5901828" y="152400"/>
            <a:ext cx="6128628" cy="541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txBox="1">
            <a:spLocks noGrp="1"/>
          </p:cNvSpPr>
          <p:nvPr>
            <p:ph type="title"/>
          </p:nvPr>
        </p:nvSpPr>
        <p:spPr>
          <a:xfrm>
            <a:off x="2209800" y="5486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Prohibited Equipment</a:t>
            </a:r>
            <a:endParaRPr/>
          </a:p>
        </p:txBody>
      </p:sp>
      <p:sp>
        <p:nvSpPr>
          <p:cNvPr id="96" name="Google Shape;96;p3"/>
          <p:cNvSpPr txBox="1"/>
          <p:nvPr/>
        </p:nvSpPr>
        <p:spPr>
          <a:xfrm>
            <a:off x="684633" y="336155"/>
            <a:ext cx="4332284" cy="840304"/>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200"/>
              <a:buFont typeface="Arial"/>
              <a:buNone/>
            </a:pPr>
            <a:r>
              <a:rPr lang="en-US" sz="3200" b="1">
                <a:solidFill>
                  <a:schemeClr val="dk1"/>
                </a:solidFill>
                <a:latin typeface="Calibri"/>
                <a:ea typeface="Calibri"/>
                <a:cs typeface="Calibri"/>
                <a:sym typeface="Calibri"/>
              </a:rPr>
              <a:t>Prohibited</a:t>
            </a:r>
            <a:endParaRPr/>
          </a:p>
        </p:txBody>
      </p:sp>
      <p:sp>
        <p:nvSpPr>
          <p:cNvPr id="97" name="Google Shape;97;p3"/>
          <p:cNvSpPr txBox="1"/>
          <p:nvPr/>
        </p:nvSpPr>
        <p:spPr>
          <a:xfrm>
            <a:off x="6718275" y="358967"/>
            <a:ext cx="4333986" cy="84030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1">
                <a:solidFill>
                  <a:schemeClr val="dk1"/>
                </a:solidFill>
                <a:latin typeface="Calibri"/>
                <a:ea typeface="Calibri"/>
                <a:cs typeface="Calibri"/>
                <a:sym typeface="Calibri"/>
              </a:rPr>
              <a:t>Allowed</a:t>
            </a:r>
            <a:endParaRPr/>
          </a:p>
        </p:txBody>
      </p:sp>
      <p:pic>
        <p:nvPicPr>
          <p:cNvPr id="98" name="Google Shape;98;p3"/>
          <p:cNvPicPr preferRelativeResize="0"/>
          <p:nvPr/>
        </p:nvPicPr>
        <p:blipFill rotWithShape="1">
          <a:blip r:embed="rId3">
            <a:alphaModFix/>
          </a:blip>
          <a:srcRect/>
          <a:stretch/>
        </p:blipFill>
        <p:spPr>
          <a:xfrm>
            <a:off x="517024" y="768035"/>
            <a:ext cx="1388692" cy="2764873"/>
          </a:xfrm>
          <a:prstGeom prst="rect">
            <a:avLst/>
          </a:prstGeom>
          <a:noFill/>
          <a:ln>
            <a:noFill/>
          </a:ln>
        </p:spPr>
      </p:pic>
      <p:pic>
        <p:nvPicPr>
          <p:cNvPr id="99" name="Google Shape;99;p3"/>
          <p:cNvPicPr preferRelativeResize="0"/>
          <p:nvPr/>
        </p:nvPicPr>
        <p:blipFill rotWithShape="1">
          <a:blip r:embed="rId4">
            <a:alphaModFix/>
          </a:blip>
          <a:srcRect/>
          <a:stretch/>
        </p:blipFill>
        <p:spPr>
          <a:xfrm>
            <a:off x="2173851" y="1199271"/>
            <a:ext cx="2332104" cy="1972293"/>
          </a:xfrm>
          <a:prstGeom prst="rect">
            <a:avLst/>
          </a:prstGeom>
          <a:noFill/>
          <a:ln>
            <a:noFill/>
          </a:ln>
        </p:spPr>
      </p:pic>
      <p:pic>
        <p:nvPicPr>
          <p:cNvPr id="100" name="Google Shape;100;p3"/>
          <p:cNvPicPr preferRelativeResize="0"/>
          <p:nvPr/>
        </p:nvPicPr>
        <p:blipFill rotWithShape="1">
          <a:blip r:embed="rId5">
            <a:alphaModFix/>
          </a:blip>
          <a:srcRect/>
          <a:stretch/>
        </p:blipFill>
        <p:spPr>
          <a:xfrm>
            <a:off x="2884427" y="3221277"/>
            <a:ext cx="1827423" cy="1971694"/>
          </a:xfrm>
          <a:prstGeom prst="rect">
            <a:avLst/>
          </a:prstGeom>
          <a:noFill/>
          <a:ln>
            <a:noFill/>
          </a:ln>
        </p:spPr>
      </p:pic>
      <p:pic>
        <p:nvPicPr>
          <p:cNvPr id="101" name="Google Shape;101;p3"/>
          <p:cNvPicPr preferRelativeResize="0"/>
          <p:nvPr/>
        </p:nvPicPr>
        <p:blipFill rotWithShape="1">
          <a:blip r:embed="rId6">
            <a:alphaModFix/>
          </a:blip>
          <a:srcRect/>
          <a:stretch/>
        </p:blipFill>
        <p:spPr>
          <a:xfrm>
            <a:off x="5257800" y="2667000"/>
            <a:ext cx="2226911" cy="921481"/>
          </a:xfrm>
          <a:prstGeom prst="rect">
            <a:avLst/>
          </a:prstGeom>
          <a:noFill/>
          <a:ln>
            <a:noFill/>
          </a:ln>
        </p:spPr>
      </p:pic>
      <p:pic>
        <p:nvPicPr>
          <p:cNvPr id="102" name="Google Shape;102;p3"/>
          <p:cNvPicPr preferRelativeResize="0"/>
          <p:nvPr/>
        </p:nvPicPr>
        <p:blipFill rotWithShape="1">
          <a:blip r:embed="rId7">
            <a:alphaModFix/>
          </a:blip>
          <a:srcRect/>
          <a:stretch/>
        </p:blipFill>
        <p:spPr>
          <a:xfrm>
            <a:off x="5410200" y="762000"/>
            <a:ext cx="1908356" cy="1908356"/>
          </a:xfrm>
          <a:prstGeom prst="rect">
            <a:avLst/>
          </a:prstGeom>
          <a:noFill/>
          <a:ln>
            <a:noFill/>
          </a:ln>
        </p:spPr>
      </p:pic>
      <p:pic>
        <p:nvPicPr>
          <p:cNvPr id="103" name="Google Shape;103;p3"/>
          <p:cNvPicPr preferRelativeResize="0"/>
          <p:nvPr/>
        </p:nvPicPr>
        <p:blipFill rotWithShape="1">
          <a:blip r:embed="rId8">
            <a:alphaModFix/>
          </a:blip>
          <a:srcRect/>
          <a:stretch/>
        </p:blipFill>
        <p:spPr>
          <a:xfrm>
            <a:off x="5715000" y="3733800"/>
            <a:ext cx="1315795" cy="1418324"/>
          </a:xfrm>
          <a:prstGeom prst="rect">
            <a:avLst/>
          </a:prstGeom>
          <a:noFill/>
          <a:ln>
            <a:noFill/>
          </a:ln>
        </p:spPr>
      </p:pic>
      <p:pic>
        <p:nvPicPr>
          <p:cNvPr id="104" name="Google Shape;104;p3"/>
          <p:cNvPicPr preferRelativeResize="0"/>
          <p:nvPr/>
        </p:nvPicPr>
        <p:blipFill rotWithShape="1">
          <a:blip r:embed="rId9">
            <a:alphaModFix/>
          </a:blip>
          <a:srcRect/>
          <a:stretch/>
        </p:blipFill>
        <p:spPr>
          <a:xfrm>
            <a:off x="10252899" y="228600"/>
            <a:ext cx="1786701" cy="1040531"/>
          </a:xfrm>
          <a:prstGeom prst="rect">
            <a:avLst/>
          </a:prstGeom>
          <a:noFill/>
          <a:ln>
            <a:noFill/>
          </a:ln>
        </p:spPr>
      </p:pic>
      <p:grpSp>
        <p:nvGrpSpPr>
          <p:cNvPr id="105" name="Google Shape;105;p3"/>
          <p:cNvGrpSpPr/>
          <p:nvPr/>
        </p:nvGrpSpPr>
        <p:grpSpPr>
          <a:xfrm>
            <a:off x="10439400" y="1295400"/>
            <a:ext cx="1344665" cy="2136064"/>
            <a:chOff x="7581167" y="2389345"/>
            <a:chExt cx="1159975" cy="1611155"/>
          </a:xfrm>
        </p:grpSpPr>
        <p:pic>
          <p:nvPicPr>
            <p:cNvPr id="106" name="Google Shape;106;p3"/>
            <p:cNvPicPr preferRelativeResize="0"/>
            <p:nvPr/>
          </p:nvPicPr>
          <p:blipFill rotWithShape="1">
            <a:blip r:embed="rId10">
              <a:alphaModFix/>
            </a:blip>
            <a:srcRect/>
            <a:stretch/>
          </p:blipFill>
          <p:spPr>
            <a:xfrm>
              <a:off x="7581167" y="2389345"/>
              <a:ext cx="805168" cy="1496855"/>
            </a:xfrm>
            <a:prstGeom prst="rect">
              <a:avLst/>
            </a:prstGeom>
            <a:noFill/>
            <a:ln>
              <a:noFill/>
            </a:ln>
          </p:spPr>
        </p:pic>
        <p:pic>
          <p:nvPicPr>
            <p:cNvPr id="107" name="Google Shape;107;p3"/>
            <p:cNvPicPr preferRelativeResize="0"/>
            <p:nvPr/>
          </p:nvPicPr>
          <p:blipFill rotWithShape="1">
            <a:blip r:embed="rId10">
              <a:alphaModFix/>
            </a:blip>
            <a:srcRect/>
            <a:stretch/>
          </p:blipFill>
          <p:spPr>
            <a:xfrm>
              <a:off x="7935974" y="2503645"/>
              <a:ext cx="805168" cy="1496855"/>
            </a:xfrm>
            <a:prstGeom prst="rect">
              <a:avLst/>
            </a:prstGeom>
            <a:noFill/>
            <a:ln>
              <a:noFill/>
            </a:ln>
          </p:spPr>
        </p:pic>
      </p:grpSp>
      <p:pic>
        <p:nvPicPr>
          <p:cNvPr id="108" name="Google Shape;108;p3"/>
          <p:cNvPicPr preferRelativeResize="0"/>
          <p:nvPr/>
        </p:nvPicPr>
        <p:blipFill rotWithShape="1">
          <a:blip r:embed="rId11">
            <a:alphaModFix/>
          </a:blip>
          <a:srcRect/>
          <a:stretch/>
        </p:blipFill>
        <p:spPr>
          <a:xfrm>
            <a:off x="7924800" y="990600"/>
            <a:ext cx="1631251" cy="2045537"/>
          </a:xfrm>
          <a:prstGeom prst="rect">
            <a:avLst/>
          </a:prstGeom>
          <a:noFill/>
          <a:ln>
            <a:noFill/>
          </a:ln>
        </p:spPr>
      </p:pic>
      <p:pic>
        <p:nvPicPr>
          <p:cNvPr id="109" name="Google Shape;109;p3"/>
          <p:cNvPicPr preferRelativeResize="0"/>
          <p:nvPr/>
        </p:nvPicPr>
        <p:blipFill rotWithShape="1">
          <a:blip r:embed="rId12">
            <a:alphaModFix/>
          </a:blip>
          <a:srcRect/>
          <a:stretch/>
        </p:blipFill>
        <p:spPr>
          <a:xfrm>
            <a:off x="381000" y="3686265"/>
            <a:ext cx="2812044" cy="1525990"/>
          </a:xfrm>
          <a:prstGeom prst="rect">
            <a:avLst/>
          </a:prstGeom>
          <a:noFill/>
          <a:ln>
            <a:noFill/>
          </a:ln>
        </p:spPr>
      </p:pic>
      <p:sp>
        <p:nvSpPr>
          <p:cNvPr id="110" name="Google Shape;110;p3"/>
          <p:cNvSpPr/>
          <p:nvPr/>
        </p:nvSpPr>
        <p:spPr>
          <a:xfrm>
            <a:off x="796967" y="1226172"/>
            <a:ext cx="3605554" cy="3519949"/>
          </a:xfrm>
          <a:prstGeom prst="noSmoking">
            <a:avLst>
              <a:gd name="adj" fmla="val 18750"/>
            </a:avLst>
          </a:prstGeom>
          <a:solidFill>
            <a:srgbClr val="C0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rotWithShape="1">
          <a:blip r:embed="rId13">
            <a:alphaModFix/>
          </a:blip>
          <a:srcRect/>
          <a:stretch/>
        </p:blipFill>
        <p:spPr>
          <a:xfrm rot="-7733197">
            <a:off x="8043779" y="3897395"/>
            <a:ext cx="1676300" cy="1398169"/>
          </a:xfrm>
          <a:prstGeom prst="rect">
            <a:avLst/>
          </a:prstGeom>
          <a:noFill/>
          <a:ln>
            <a:noFill/>
          </a:ln>
        </p:spPr>
      </p:pic>
      <p:sp>
        <p:nvSpPr>
          <p:cNvPr id="112" name="Google Shape;112;p3"/>
          <p:cNvSpPr txBox="1"/>
          <p:nvPr/>
        </p:nvSpPr>
        <p:spPr>
          <a:xfrm>
            <a:off x="8153400" y="2819400"/>
            <a:ext cx="2438178" cy="840304"/>
          </a:xfrm>
          <a:prstGeom prst="rect">
            <a:avLst/>
          </a:prstGeom>
          <a:noFill/>
          <a:ln>
            <a:noFill/>
          </a:ln>
        </p:spPr>
        <p:txBody>
          <a:bodyPr spcFirstLastPara="1" wrap="square" lIns="91425" tIns="45700" rIns="91425" bIns="45700" anchor="b" anchorCtr="0">
            <a:normAutofit/>
          </a:bodyPr>
          <a:lstStyle/>
          <a:p>
            <a:pPr marL="0" marR="0" lvl="0" indent="0" algn="ctr" rtl="0">
              <a:spcBef>
                <a:spcPts val="0"/>
              </a:spcBef>
              <a:spcAft>
                <a:spcPts val="0"/>
              </a:spcAft>
              <a:buClr>
                <a:srgbClr val="000000"/>
              </a:buClr>
              <a:buSzPts val="2400"/>
              <a:buFont typeface="Arial"/>
              <a:buNone/>
            </a:pPr>
            <a:r>
              <a:rPr lang="en-US" sz="2400" b="1">
                <a:solidFill>
                  <a:srgbClr val="000000"/>
                </a:solidFill>
                <a:latin typeface="Calibri"/>
                <a:ea typeface="Calibri"/>
                <a:cs typeface="Calibri"/>
                <a:sym typeface="Calibri"/>
              </a:rPr>
              <a:t>Recommended</a:t>
            </a:r>
            <a:endParaRPr/>
          </a:p>
        </p:txBody>
      </p:sp>
      <p:sp>
        <p:nvSpPr>
          <p:cNvPr id="113" name="Google Shape;113;p3"/>
          <p:cNvSpPr/>
          <p:nvPr/>
        </p:nvSpPr>
        <p:spPr>
          <a:xfrm>
            <a:off x="5783406" y="6306546"/>
            <a:ext cx="1161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1:10</a:t>
            </a:r>
            <a:endParaRPr/>
          </a:p>
        </p:txBody>
      </p:sp>
      <p:pic>
        <p:nvPicPr>
          <p:cNvPr id="114" name="Google Shape;114;p3"/>
          <p:cNvPicPr preferRelativeResize="0"/>
          <p:nvPr/>
        </p:nvPicPr>
        <p:blipFill rotWithShape="1">
          <a:blip r:embed="rId14">
            <a:alphaModFix/>
          </a:blip>
          <a:srcRect/>
          <a:stretch/>
        </p:blipFill>
        <p:spPr>
          <a:xfrm>
            <a:off x="9753600" y="3497720"/>
            <a:ext cx="2264473" cy="21533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txBox="1">
            <a:spLocks noGrp="1"/>
          </p:cNvSpPr>
          <p:nvPr>
            <p:ph type="title"/>
          </p:nvPr>
        </p:nvSpPr>
        <p:spPr>
          <a:xfrm>
            <a:off x="533400" y="55626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a:solidFill>
                  <a:schemeClr val="lt1"/>
                </a:solidFill>
              </a:rPr>
              <a:t>Penalty for All Illegal Crosse</a:t>
            </a:r>
            <a:endParaRPr/>
          </a:p>
        </p:txBody>
      </p:sp>
      <p:sp>
        <p:nvSpPr>
          <p:cNvPr id="321" name="Google Shape;321;p20"/>
          <p:cNvSpPr txBox="1">
            <a:spLocks noGrp="1"/>
          </p:cNvSpPr>
          <p:nvPr>
            <p:ph type="body" idx="1"/>
          </p:nvPr>
        </p:nvSpPr>
        <p:spPr>
          <a:xfrm>
            <a:off x="304800" y="228600"/>
            <a:ext cx="4191000" cy="5181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960"/>
              <a:buNone/>
            </a:pPr>
            <a:endParaRPr sz="2960" b="1"/>
          </a:p>
          <a:p>
            <a:pPr marL="0" lvl="0" indent="0" algn="ctr" rtl="0">
              <a:lnSpc>
                <a:spcPct val="90000"/>
              </a:lnSpc>
              <a:spcBef>
                <a:spcPts val="740"/>
              </a:spcBef>
              <a:spcAft>
                <a:spcPts val="0"/>
              </a:spcAft>
              <a:buClr>
                <a:schemeClr val="dk1"/>
              </a:buClr>
              <a:buSzPts val="3700"/>
              <a:buNone/>
            </a:pPr>
            <a:r>
              <a:rPr lang="en-US" sz="3700" b="1"/>
              <a:t>All</a:t>
            </a:r>
            <a:r>
              <a:rPr lang="en-US" sz="3700"/>
              <a:t> illegal crosse penalties are </a:t>
            </a:r>
            <a:br>
              <a:rPr lang="en-US" sz="3700"/>
            </a:br>
            <a:r>
              <a:rPr lang="en-US" sz="3700"/>
              <a:t>two-minute, </a:t>
            </a:r>
            <a:br>
              <a:rPr lang="en-US" sz="3700"/>
            </a:br>
            <a:r>
              <a:rPr lang="en-US" sz="3700"/>
              <a:t>non-releasable.</a:t>
            </a:r>
            <a:endParaRPr/>
          </a:p>
          <a:p>
            <a:pPr marL="0" lvl="0" indent="0" algn="ctr" rtl="0">
              <a:lnSpc>
                <a:spcPct val="90000"/>
              </a:lnSpc>
              <a:spcBef>
                <a:spcPts val="740"/>
              </a:spcBef>
              <a:spcAft>
                <a:spcPts val="0"/>
              </a:spcAft>
              <a:buClr>
                <a:schemeClr val="dk1"/>
              </a:buClr>
              <a:buSzPts val="3700"/>
              <a:buNone/>
            </a:pPr>
            <a:endParaRPr sz="3700"/>
          </a:p>
          <a:p>
            <a:pPr marL="0" lvl="0" indent="0" algn="ctr" rtl="0">
              <a:lnSpc>
                <a:spcPct val="90000"/>
              </a:lnSpc>
              <a:spcBef>
                <a:spcPts val="740"/>
              </a:spcBef>
              <a:spcAft>
                <a:spcPts val="0"/>
              </a:spcAft>
              <a:buClr>
                <a:schemeClr val="dk1"/>
              </a:buClr>
              <a:buSzPts val="3700"/>
              <a:buNone/>
            </a:pPr>
            <a:r>
              <a:rPr lang="en-US" sz="3700" b="1"/>
              <a:t>All </a:t>
            </a:r>
            <a:r>
              <a:rPr lang="en-US" sz="3700"/>
              <a:t>sticks can be fixed and return to play.</a:t>
            </a:r>
            <a:endParaRPr/>
          </a:p>
        </p:txBody>
      </p:sp>
      <p:pic>
        <p:nvPicPr>
          <p:cNvPr id="322" name="Google Shape;322;p20" descr="A picture containing person, indoor&#10;&#10;Description automatically generated"/>
          <p:cNvPicPr preferRelativeResize="0"/>
          <p:nvPr/>
        </p:nvPicPr>
        <p:blipFill rotWithShape="1">
          <a:blip r:embed="rId3">
            <a:alphaModFix/>
          </a:blip>
          <a:srcRect/>
          <a:stretch/>
        </p:blipFill>
        <p:spPr>
          <a:xfrm>
            <a:off x="4800600" y="95012"/>
            <a:ext cx="7315200" cy="550935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p:nvPr/>
        </p:nvSpPr>
        <p:spPr>
          <a:xfrm>
            <a:off x="2057400" y="5393322"/>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Request for Equipment Inspection</a:t>
            </a:r>
            <a:endParaRPr/>
          </a:p>
        </p:txBody>
      </p:sp>
      <p:sp>
        <p:nvSpPr>
          <p:cNvPr id="329" name="Google Shape;329;p21"/>
          <p:cNvSpPr txBox="1">
            <a:spLocks noGrp="1"/>
          </p:cNvSpPr>
          <p:nvPr>
            <p:ph type="body" idx="1"/>
          </p:nvPr>
        </p:nvSpPr>
        <p:spPr>
          <a:xfrm>
            <a:off x="304800" y="152400"/>
            <a:ext cx="4724400" cy="525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sz="2800"/>
              <a:t>Head coach may request inspection of any player’s crosse &amp; equipment.</a:t>
            </a:r>
            <a:br>
              <a:rPr lang="en-US" sz="2800"/>
            </a:br>
            <a:endParaRPr sz="1600"/>
          </a:p>
          <a:p>
            <a:pPr marL="574675" lvl="0" indent="-457200" algn="l" rtl="0">
              <a:spcBef>
                <a:spcPts val="560"/>
              </a:spcBef>
              <a:spcAft>
                <a:spcPts val="0"/>
              </a:spcAft>
              <a:buClr>
                <a:schemeClr val="dk1"/>
              </a:buClr>
              <a:buSzPts val="2800"/>
              <a:buChar char="•"/>
            </a:pPr>
            <a:r>
              <a:rPr lang="en-US" sz="2800"/>
              <a:t>Must request by number.</a:t>
            </a:r>
            <a:endParaRPr/>
          </a:p>
          <a:p>
            <a:pPr marL="574675" lvl="0" indent="-457200" algn="l" rtl="0">
              <a:spcBef>
                <a:spcPts val="560"/>
              </a:spcBef>
              <a:spcAft>
                <a:spcPts val="0"/>
              </a:spcAft>
              <a:buClr>
                <a:schemeClr val="dk1"/>
              </a:buClr>
              <a:buSzPts val="2800"/>
              <a:buChar char="•"/>
            </a:pPr>
            <a:r>
              <a:rPr lang="en-US" sz="2800"/>
              <a:t>During a dead ball.</a:t>
            </a:r>
            <a:endParaRPr/>
          </a:p>
          <a:p>
            <a:pPr marL="574675" lvl="0" indent="-457200" algn="l" rtl="0">
              <a:spcBef>
                <a:spcPts val="560"/>
              </a:spcBef>
              <a:spcAft>
                <a:spcPts val="0"/>
              </a:spcAft>
              <a:buClr>
                <a:schemeClr val="dk1"/>
              </a:buClr>
              <a:buSzPts val="2800"/>
              <a:buChar char="•"/>
            </a:pPr>
            <a:r>
              <a:rPr lang="en-US" sz="2800"/>
              <a:t>All equipment inspected.</a:t>
            </a:r>
            <a:br>
              <a:rPr lang="en-US" sz="2800"/>
            </a:br>
            <a:endParaRPr sz="2800" b="1">
              <a:solidFill>
                <a:srgbClr val="C00000"/>
              </a:solidFill>
            </a:endParaRPr>
          </a:p>
          <a:p>
            <a:pPr marL="6350" lvl="0" indent="-6350" algn="l" rtl="0">
              <a:spcBef>
                <a:spcPts val="560"/>
              </a:spcBef>
              <a:spcAft>
                <a:spcPts val="0"/>
              </a:spcAft>
              <a:buClr>
                <a:srgbClr val="C00000"/>
              </a:buClr>
              <a:buSzPts val="2800"/>
              <a:buNone/>
            </a:pPr>
            <a:r>
              <a:rPr lang="en-US" sz="2800" b="1">
                <a:solidFill>
                  <a:srgbClr val="C00000"/>
                </a:solidFill>
              </a:rPr>
              <a:t>Subsequent requests that fail: </a:t>
            </a:r>
            <a:br>
              <a:rPr lang="en-US" sz="2800" b="1">
                <a:solidFill>
                  <a:srgbClr val="C00000"/>
                </a:solidFill>
              </a:rPr>
            </a:br>
            <a:r>
              <a:rPr lang="en-US" sz="2800">
                <a:solidFill>
                  <a:srgbClr val="C00000"/>
                </a:solidFill>
              </a:rPr>
              <a:t>Time Out charged or, if none, an IP penalty assessed.</a:t>
            </a:r>
            <a:endParaRPr sz="2800"/>
          </a:p>
          <a:p>
            <a:pPr marL="793750" lvl="0" indent="-254000" algn="l" rtl="0">
              <a:spcBef>
                <a:spcPts val="280"/>
              </a:spcBef>
              <a:spcAft>
                <a:spcPts val="0"/>
              </a:spcAft>
              <a:buClr>
                <a:schemeClr val="dk1"/>
              </a:buClr>
              <a:buSzPts val="1400"/>
              <a:buNone/>
            </a:pPr>
            <a:endParaRPr sz="1400"/>
          </a:p>
        </p:txBody>
      </p:sp>
      <p:sp>
        <p:nvSpPr>
          <p:cNvPr id="330" name="Google Shape;330;p21"/>
          <p:cNvSpPr/>
          <p:nvPr/>
        </p:nvSpPr>
        <p:spPr>
          <a:xfrm>
            <a:off x="5257800" y="6305490"/>
            <a:ext cx="11617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4:27</a:t>
            </a:r>
            <a:endParaRPr/>
          </a:p>
        </p:txBody>
      </p:sp>
      <p:pic>
        <p:nvPicPr>
          <p:cNvPr id="331" name="Google Shape;331;p21"/>
          <p:cNvPicPr preferRelativeResize="0"/>
          <p:nvPr/>
        </p:nvPicPr>
        <p:blipFill rotWithShape="1">
          <a:blip r:embed="rId3">
            <a:alphaModFix/>
          </a:blip>
          <a:srcRect r="5998"/>
          <a:stretch/>
        </p:blipFill>
        <p:spPr>
          <a:xfrm>
            <a:off x="5038956" y="76200"/>
            <a:ext cx="7076844" cy="548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p:nvPr/>
        </p:nvSpPr>
        <p:spPr>
          <a:xfrm>
            <a:off x="8001000" y="152401"/>
            <a:ext cx="4038600" cy="198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1">
                <a:solidFill>
                  <a:srgbClr val="C00000"/>
                </a:solidFill>
                <a:latin typeface="Calibri"/>
                <a:ea typeface="Calibri"/>
                <a:cs typeface="Calibri"/>
                <a:sym typeface="Calibri"/>
              </a:rPr>
              <a:t>STOP PLAY </a:t>
            </a:r>
            <a:r>
              <a:rPr lang="en-US" sz="2400">
                <a:solidFill>
                  <a:srgbClr val="000000"/>
                </a:solidFill>
                <a:latin typeface="Calibri"/>
                <a:ea typeface="Calibri"/>
                <a:cs typeface="Calibri"/>
                <a:sym typeface="Calibri"/>
              </a:rPr>
              <a:t>immediately if a player loses or breaks mandatory equipment other than the crosse </a:t>
            </a:r>
            <a:r>
              <a:rPr lang="en-US" sz="2400" i="1">
                <a:solidFill>
                  <a:srgbClr val="000000"/>
                </a:solidFill>
                <a:latin typeface="Calibri"/>
                <a:ea typeface="Calibri"/>
                <a:cs typeface="Calibri"/>
                <a:sym typeface="Calibri"/>
              </a:rPr>
              <a:t>in a scrimmage area. </a:t>
            </a:r>
            <a:endParaRPr/>
          </a:p>
        </p:txBody>
      </p:sp>
      <p:sp>
        <p:nvSpPr>
          <p:cNvPr id="338" name="Google Shape;338;p22"/>
          <p:cNvSpPr txBox="1">
            <a:spLocks noGrp="1"/>
          </p:cNvSpPr>
          <p:nvPr>
            <p:ph type="title" idx="4294967295"/>
          </p:nvPr>
        </p:nvSpPr>
        <p:spPr>
          <a:xfrm>
            <a:off x="2971800" y="5532438"/>
            <a:ext cx="63246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Lost or Broken Equipment</a:t>
            </a:r>
            <a:endParaRPr>
              <a:solidFill>
                <a:srgbClr val="FFFFFF"/>
              </a:solidFill>
            </a:endParaRPr>
          </a:p>
        </p:txBody>
      </p:sp>
      <p:sp>
        <p:nvSpPr>
          <p:cNvPr id="339" name="Google Shape;339;p22"/>
          <p:cNvSpPr/>
          <p:nvPr/>
        </p:nvSpPr>
        <p:spPr>
          <a:xfrm>
            <a:off x="4652417" y="6251999"/>
            <a:ext cx="269311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1:9-3; 4:20-2, 6:5-2</a:t>
            </a:r>
            <a:endParaRPr/>
          </a:p>
        </p:txBody>
      </p:sp>
      <p:pic>
        <p:nvPicPr>
          <p:cNvPr id="340" name="Google Shape;340;p22" descr="http://darkroom.baltimoresun.com/wp-content/uploads/2012/06/darkroom-sports-bk-03.jpg"/>
          <p:cNvPicPr preferRelativeResize="0"/>
          <p:nvPr/>
        </p:nvPicPr>
        <p:blipFill rotWithShape="1">
          <a:blip r:embed="rId3">
            <a:alphaModFix/>
          </a:blip>
          <a:srcRect/>
          <a:stretch/>
        </p:blipFill>
        <p:spPr>
          <a:xfrm>
            <a:off x="180213" y="217445"/>
            <a:ext cx="3661431" cy="5345155"/>
          </a:xfrm>
          <a:prstGeom prst="rect">
            <a:avLst/>
          </a:prstGeom>
          <a:noFill/>
          <a:ln>
            <a:noFill/>
          </a:ln>
        </p:spPr>
      </p:pic>
      <p:sp>
        <p:nvSpPr>
          <p:cNvPr id="341" name="Google Shape;341;p22"/>
          <p:cNvSpPr/>
          <p:nvPr/>
        </p:nvSpPr>
        <p:spPr>
          <a:xfrm>
            <a:off x="7924800" y="2971800"/>
            <a:ext cx="190500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A broken crosse not a crosse. </a:t>
            </a:r>
            <a:endParaRPr sz="3600" b="1">
              <a:solidFill>
                <a:srgbClr val="C00000"/>
              </a:solidFill>
              <a:latin typeface="Calibri"/>
              <a:ea typeface="Calibri"/>
              <a:cs typeface="Calibri"/>
              <a:sym typeface="Calibri"/>
            </a:endParaRPr>
          </a:p>
        </p:txBody>
      </p:sp>
      <p:pic>
        <p:nvPicPr>
          <p:cNvPr id="342" name="Google Shape;342;p22" descr="yardsale.jpg"/>
          <p:cNvPicPr preferRelativeResize="0"/>
          <p:nvPr/>
        </p:nvPicPr>
        <p:blipFill rotWithShape="1">
          <a:blip r:embed="rId4">
            <a:alphaModFix/>
          </a:blip>
          <a:srcRect/>
          <a:stretch/>
        </p:blipFill>
        <p:spPr>
          <a:xfrm>
            <a:off x="3962400" y="228600"/>
            <a:ext cx="3886200" cy="5310253"/>
          </a:xfrm>
          <a:prstGeom prst="rect">
            <a:avLst/>
          </a:prstGeom>
          <a:noFill/>
          <a:ln>
            <a:noFill/>
          </a:ln>
        </p:spPr>
      </p:pic>
      <p:pic>
        <p:nvPicPr>
          <p:cNvPr id="343" name="Google Shape;343;p22" descr="illegal-procedure.png"/>
          <p:cNvPicPr preferRelativeResize="0"/>
          <p:nvPr/>
        </p:nvPicPr>
        <p:blipFill rotWithShape="1">
          <a:blip r:embed="rId5">
            <a:alphaModFix/>
          </a:blip>
          <a:srcRect/>
          <a:stretch/>
        </p:blipFill>
        <p:spPr>
          <a:xfrm>
            <a:off x="9448800" y="1524000"/>
            <a:ext cx="2779143" cy="43893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txBox="1">
            <a:spLocks noGrp="1"/>
          </p:cNvSpPr>
          <p:nvPr>
            <p:ph type="body" idx="1"/>
          </p:nvPr>
        </p:nvSpPr>
        <p:spPr>
          <a:xfrm>
            <a:off x="228600" y="381000"/>
            <a:ext cx="7162800" cy="3817880"/>
          </a:xfrm>
          <a:prstGeom prst="rect">
            <a:avLst/>
          </a:prstGeom>
          <a:noFill/>
          <a:ln>
            <a:noFill/>
          </a:ln>
        </p:spPr>
        <p:txBody>
          <a:bodyPr spcFirstLastPara="1" wrap="square" lIns="91425" tIns="45700" rIns="91425" bIns="45700" anchor="t" anchorCtr="0">
            <a:noAutofit/>
          </a:bodyPr>
          <a:lstStyle/>
          <a:p>
            <a:pPr marL="400050" lvl="1" indent="-285750" algn="l" rtl="0">
              <a:spcBef>
                <a:spcPts val="0"/>
              </a:spcBef>
              <a:spcAft>
                <a:spcPts val="0"/>
              </a:spcAft>
              <a:buClr>
                <a:schemeClr val="dk1"/>
              </a:buClr>
              <a:buSzPts val="2800"/>
              <a:buFont typeface="Arial"/>
              <a:buChar char="•"/>
            </a:pPr>
            <a:r>
              <a:rPr lang="en-US"/>
              <a:t>Not wearing required or prohibited equipment: </a:t>
            </a:r>
            <a:r>
              <a:rPr lang="en-US" b="1">
                <a:solidFill>
                  <a:srgbClr val="C00000"/>
                </a:solidFill>
              </a:rPr>
              <a:t>1 minute NR </a:t>
            </a:r>
            <a:r>
              <a:rPr lang="en-US"/>
              <a:t>(for all violations).</a:t>
            </a:r>
            <a:br>
              <a:rPr lang="en-US"/>
            </a:br>
            <a:endParaRPr sz="1800"/>
          </a:p>
          <a:p>
            <a:pPr marL="400050" lvl="1" indent="-285750" algn="l" rtl="0">
              <a:spcBef>
                <a:spcPts val="800"/>
              </a:spcBef>
              <a:spcAft>
                <a:spcPts val="0"/>
              </a:spcAft>
              <a:buClr>
                <a:schemeClr val="dk1"/>
              </a:buClr>
              <a:buSzPts val="2800"/>
              <a:buFont typeface="Arial"/>
              <a:buChar char="•"/>
            </a:pPr>
            <a:r>
              <a:rPr lang="en-US"/>
              <a:t>No mouthpiece: stop play, </a:t>
            </a:r>
            <a:r>
              <a:rPr lang="en-US" b="1">
                <a:solidFill>
                  <a:srgbClr val="C00000"/>
                </a:solidFill>
              </a:rPr>
              <a:t>30 second technical</a:t>
            </a:r>
            <a:r>
              <a:rPr lang="en-US"/>
              <a:t>, unless official </a:t>
            </a:r>
            <a:r>
              <a:rPr lang="en-US" sz="4000" b="1">
                <a:solidFill>
                  <a:srgbClr val="C00000"/>
                </a:solidFill>
              </a:rPr>
              <a:t>KNOWS</a:t>
            </a:r>
            <a:r>
              <a:rPr lang="en-US"/>
              <a:t> it came out during play.</a:t>
            </a:r>
            <a:br>
              <a:rPr lang="en-US"/>
            </a:br>
            <a:endParaRPr sz="1800"/>
          </a:p>
          <a:p>
            <a:pPr marL="400050" lvl="1" indent="-285750" algn="l" rtl="0">
              <a:spcBef>
                <a:spcPts val="560"/>
              </a:spcBef>
              <a:spcAft>
                <a:spcPts val="0"/>
              </a:spcAft>
              <a:buClr>
                <a:schemeClr val="dk1"/>
              </a:buClr>
              <a:buSzPts val="2800"/>
              <a:buFont typeface="Arial"/>
              <a:buChar char="•"/>
            </a:pPr>
            <a:r>
              <a:rPr lang="en-US"/>
              <a:t>Improper uniforms: 1 technical foul for all violations.</a:t>
            </a:r>
            <a:br>
              <a:rPr lang="en-US"/>
            </a:br>
            <a:endParaRPr sz="1800"/>
          </a:p>
          <a:p>
            <a:pPr marL="400050" lvl="1" indent="-285750" algn="l" rtl="0">
              <a:spcBef>
                <a:spcPts val="560"/>
              </a:spcBef>
              <a:spcAft>
                <a:spcPts val="0"/>
              </a:spcAft>
              <a:buClr>
                <a:schemeClr val="dk1"/>
              </a:buClr>
              <a:buSzPts val="2800"/>
              <a:buFont typeface="Arial"/>
              <a:buChar char="•"/>
            </a:pPr>
            <a:r>
              <a:rPr lang="en-US"/>
              <a:t>Illegally equipped substitutes: sent off!</a:t>
            </a:r>
            <a:endParaRPr sz="1800"/>
          </a:p>
        </p:txBody>
      </p:sp>
      <p:pic>
        <p:nvPicPr>
          <p:cNvPr id="350" name="Google Shape;350;p23"/>
          <p:cNvPicPr preferRelativeResize="0"/>
          <p:nvPr/>
        </p:nvPicPr>
        <p:blipFill rotWithShape="1">
          <a:blip r:embed="rId3">
            <a:alphaModFix/>
          </a:blip>
          <a:srcRect/>
          <a:stretch/>
        </p:blipFill>
        <p:spPr>
          <a:xfrm>
            <a:off x="7391400" y="1780761"/>
            <a:ext cx="1600200" cy="1495839"/>
          </a:xfrm>
          <a:prstGeom prst="rect">
            <a:avLst/>
          </a:prstGeom>
          <a:noFill/>
          <a:ln>
            <a:noFill/>
          </a:ln>
        </p:spPr>
      </p:pic>
      <p:pic>
        <p:nvPicPr>
          <p:cNvPr id="351" name="Google Shape;351;p23"/>
          <p:cNvPicPr preferRelativeResize="0"/>
          <p:nvPr/>
        </p:nvPicPr>
        <p:blipFill rotWithShape="1">
          <a:blip r:embed="rId4">
            <a:alphaModFix/>
          </a:blip>
          <a:srcRect/>
          <a:stretch/>
        </p:blipFill>
        <p:spPr>
          <a:xfrm>
            <a:off x="7086600" y="3505200"/>
            <a:ext cx="2040319" cy="2133600"/>
          </a:xfrm>
          <a:prstGeom prst="rect">
            <a:avLst/>
          </a:prstGeom>
          <a:noFill/>
          <a:ln>
            <a:noFill/>
          </a:ln>
        </p:spPr>
      </p:pic>
      <p:sp>
        <p:nvSpPr>
          <p:cNvPr id="352" name="Google Shape;352;p23"/>
          <p:cNvSpPr txBox="1">
            <a:spLocks noGrp="1"/>
          </p:cNvSpPr>
          <p:nvPr>
            <p:ph type="title"/>
          </p:nvPr>
        </p:nvSpPr>
        <p:spPr>
          <a:xfrm>
            <a:off x="1828800" y="54102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Illegal Equipment</a:t>
            </a:r>
            <a:endParaRPr/>
          </a:p>
        </p:txBody>
      </p:sp>
      <p:sp>
        <p:nvSpPr>
          <p:cNvPr id="353" name="Google Shape;353;p23"/>
          <p:cNvSpPr/>
          <p:nvPr/>
        </p:nvSpPr>
        <p:spPr>
          <a:xfrm>
            <a:off x="4800600" y="6324600"/>
            <a:ext cx="299408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5:6, 6:5-x, 6:5-3 </a:t>
            </a:r>
            <a:endParaRPr/>
          </a:p>
        </p:txBody>
      </p:sp>
      <p:pic>
        <p:nvPicPr>
          <p:cNvPr id="354" name="Google Shape;354;p23" descr="illegal-procedure.png"/>
          <p:cNvPicPr preferRelativeResize="0"/>
          <p:nvPr/>
        </p:nvPicPr>
        <p:blipFill rotWithShape="1">
          <a:blip r:embed="rId5">
            <a:alphaModFix/>
          </a:blip>
          <a:srcRect/>
          <a:stretch/>
        </p:blipFill>
        <p:spPr>
          <a:xfrm>
            <a:off x="9753600" y="2362200"/>
            <a:ext cx="2209800" cy="3490129"/>
          </a:xfrm>
          <a:prstGeom prst="rect">
            <a:avLst/>
          </a:prstGeom>
          <a:noFill/>
          <a:ln>
            <a:noFill/>
          </a:ln>
        </p:spPr>
      </p:pic>
      <p:pic>
        <p:nvPicPr>
          <p:cNvPr id="355" name="Google Shape;355;p23" descr="illegal-gloves.png"/>
          <p:cNvPicPr preferRelativeResize="0"/>
          <p:nvPr/>
        </p:nvPicPr>
        <p:blipFill rotWithShape="1">
          <a:blip r:embed="rId6">
            <a:alphaModFix/>
          </a:blip>
          <a:srcRect/>
          <a:stretch/>
        </p:blipFill>
        <p:spPr>
          <a:xfrm>
            <a:off x="7848600" y="-233131"/>
            <a:ext cx="4492625" cy="32811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4"/>
          <p:cNvSpPr txBox="1">
            <a:spLocks noGrp="1"/>
          </p:cNvSpPr>
          <p:nvPr>
            <p:ph type="title"/>
          </p:nvPr>
        </p:nvSpPr>
        <p:spPr>
          <a:xfrm>
            <a:off x="1828800" y="53340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Illegal Equipment </a:t>
            </a:r>
            <a:r>
              <a:rPr lang="en-US" sz="6000" b="1">
                <a:solidFill>
                  <a:srgbClr val="FFFFFF"/>
                </a:solidFill>
              </a:rPr>
              <a:t>+</a:t>
            </a:r>
            <a:r>
              <a:rPr lang="en-US" b="1">
                <a:solidFill>
                  <a:srgbClr val="FFFFFF"/>
                </a:solidFill>
              </a:rPr>
              <a:t> Illegal Crosse</a:t>
            </a:r>
            <a:endParaRPr/>
          </a:p>
        </p:txBody>
      </p:sp>
      <p:pic>
        <p:nvPicPr>
          <p:cNvPr id="362" name="Google Shape;362;p24"/>
          <p:cNvPicPr preferRelativeResize="0"/>
          <p:nvPr/>
        </p:nvPicPr>
        <p:blipFill rotWithShape="1">
          <a:blip r:embed="rId3">
            <a:alphaModFix/>
          </a:blip>
          <a:srcRect/>
          <a:stretch/>
        </p:blipFill>
        <p:spPr>
          <a:xfrm rot="-5400000">
            <a:off x="7100985" y="-471584"/>
            <a:ext cx="4467032" cy="6019801"/>
          </a:xfrm>
          <a:prstGeom prst="rect">
            <a:avLst/>
          </a:prstGeom>
          <a:noFill/>
          <a:ln>
            <a:noFill/>
          </a:ln>
        </p:spPr>
      </p:pic>
      <p:sp>
        <p:nvSpPr>
          <p:cNvPr id="363" name="Google Shape;363;p24"/>
          <p:cNvSpPr/>
          <p:nvPr/>
        </p:nvSpPr>
        <p:spPr>
          <a:xfrm>
            <a:off x="1677170" y="4800600"/>
            <a:ext cx="309046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C00000"/>
                </a:solidFill>
                <a:latin typeface="Calibri"/>
                <a:ea typeface="Calibri"/>
                <a:cs typeface="Calibri"/>
                <a:sym typeface="Calibri"/>
              </a:rPr>
              <a:t>1 minute NR</a:t>
            </a:r>
            <a:endParaRPr/>
          </a:p>
        </p:txBody>
      </p:sp>
      <p:sp>
        <p:nvSpPr>
          <p:cNvPr id="364" name="Google Shape;364;p24"/>
          <p:cNvSpPr/>
          <p:nvPr/>
        </p:nvSpPr>
        <p:spPr>
          <a:xfrm>
            <a:off x="7467600" y="4800600"/>
            <a:ext cx="309046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C00000"/>
                </a:solidFill>
                <a:latin typeface="Calibri"/>
                <a:ea typeface="Calibri"/>
                <a:cs typeface="Calibri"/>
                <a:sym typeface="Calibri"/>
              </a:rPr>
              <a:t>2 minute NR</a:t>
            </a:r>
            <a:endParaRPr/>
          </a:p>
        </p:txBody>
      </p:sp>
      <p:sp>
        <p:nvSpPr>
          <p:cNvPr id="365" name="Google Shape;365;p24"/>
          <p:cNvSpPr/>
          <p:nvPr/>
        </p:nvSpPr>
        <p:spPr>
          <a:xfrm>
            <a:off x="5143849" y="6276769"/>
            <a:ext cx="1226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5:6 C</a:t>
            </a:r>
            <a:endParaRPr/>
          </a:p>
        </p:txBody>
      </p:sp>
      <p:pic>
        <p:nvPicPr>
          <p:cNvPr id="366" name="Google Shape;366;p24" descr="palms.jpg"/>
          <p:cNvPicPr preferRelativeResize="0"/>
          <p:nvPr/>
        </p:nvPicPr>
        <p:blipFill rotWithShape="1">
          <a:blip r:embed="rId4">
            <a:alphaModFix/>
          </a:blip>
          <a:srcRect/>
          <a:stretch/>
        </p:blipFill>
        <p:spPr>
          <a:xfrm>
            <a:off x="152400" y="609600"/>
            <a:ext cx="6081764" cy="411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5"/>
          <p:cNvSpPr txBox="1">
            <a:spLocks noGrp="1"/>
          </p:cNvSpPr>
          <p:nvPr>
            <p:ph type="title"/>
          </p:nvPr>
        </p:nvSpPr>
        <p:spPr>
          <a:xfrm>
            <a:off x="2362200" y="5363230"/>
            <a:ext cx="6980553" cy="134237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3959"/>
              <a:buFont typeface="Calibri"/>
              <a:buNone/>
            </a:pPr>
            <a:r>
              <a:rPr lang="en-US" sz="3959" b="1">
                <a:solidFill>
                  <a:srgbClr val="FFFFFF"/>
                </a:solidFill>
              </a:rPr>
              <a:t>Illegal Number of Long Crosses</a:t>
            </a:r>
            <a:endParaRPr/>
          </a:p>
        </p:txBody>
      </p:sp>
      <p:sp>
        <p:nvSpPr>
          <p:cNvPr id="373" name="Google Shape;373;p25"/>
          <p:cNvSpPr txBox="1">
            <a:spLocks noGrp="1"/>
          </p:cNvSpPr>
          <p:nvPr>
            <p:ph type="body" idx="1"/>
          </p:nvPr>
        </p:nvSpPr>
        <p:spPr>
          <a:xfrm>
            <a:off x="152400" y="228600"/>
            <a:ext cx="6248400" cy="355423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C00000"/>
              </a:buClr>
              <a:buSzPts val="2800"/>
              <a:buChar char="•"/>
            </a:pPr>
            <a:r>
              <a:rPr lang="en-US" sz="2800" b="1">
                <a:solidFill>
                  <a:srgbClr val="C00000"/>
                </a:solidFill>
              </a:rPr>
              <a:t>Maximum</a:t>
            </a:r>
            <a:r>
              <a:rPr lang="en-US" sz="2800"/>
              <a:t> 4 long crosses.</a:t>
            </a:r>
            <a:br>
              <a:rPr lang="en-US" sz="2800"/>
            </a:br>
            <a:endParaRPr sz="1400"/>
          </a:p>
          <a:p>
            <a:pPr marL="342900" lvl="0" indent="-342900" algn="l" rtl="0">
              <a:spcBef>
                <a:spcPts val="560"/>
              </a:spcBef>
              <a:spcAft>
                <a:spcPts val="0"/>
              </a:spcAft>
              <a:buClr>
                <a:schemeClr val="dk1"/>
              </a:buClr>
              <a:buSzPts val="2800"/>
              <a:buChar char="•"/>
            </a:pPr>
            <a:r>
              <a:rPr lang="en-US" sz="2800"/>
              <a:t>Coach may call for a double horn at the next dead ball if he believes the opponents have too many. </a:t>
            </a:r>
            <a:endParaRPr/>
          </a:p>
          <a:p>
            <a:pPr marL="342900" lvl="0" indent="-165100" algn="l" rtl="0">
              <a:spcBef>
                <a:spcPts val="560"/>
              </a:spcBef>
              <a:spcAft>
                <a:spcPts val="0"/>
              </a:spcAft>
              <a:buClr>
                <a:schemeClr val="dk1"/>
              </a:buClr>
              <a:buSzPts val="2800"/>
              <a:buNone/>
            </a:pPr>
            <a:endParaRPr sz="2800"/>
          </a:p>
        </p:txBody>
      </p:sp>
      <p:sp>
        <p:nvSpPr>
          <p:cNvPr id="374" name="Google Shape;374;p25"/>
          <p:cNvSpPr/>
          <p:nvPr/>
        </p:nvSpPr>
        <p:spPr>
          <a:xfrm>
            <a:off x="5070005" y="6305113"/>
            <a:ext cx="12234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4: 28</a:t>
            </a:r>
            <a:endParaRPr/>
          </a:p>
        </p:txBody>
      </p:sp>
      <p:pic>
        <p:nvPicPr>
          <p:cNvPr id="375" name="Google Shape;375;p25"/>
          <p:cNvPicPr preferRelativeResize="0"/>
          <p:nvPr/>
        </p:nvPicPr>
        <p:blipFill rotWithShape="1">
          <a:blip r:embed="rId3">
            <a:alphaModFix/>
          </a:blip>
          <a:srcRect/>
          <a:stretch/>
        </p:blipFill>
        <p:spPr>
          <a:xfrm>
            <a:off x="7150871" y="76200"/>
            <a:ext cx="5041129" cy="5486400"/>
          </a:xfrm>
          <a:prstGeom prst="rect">
            <a:avLst/>
          </a:prstGeom>
          <a:noFill/>
          <a:ln>
            <a:noFill/>
          </a:ln>
        </p:spPr>
      </p:pic>
      <p:sp>
        <p:nvSpPr>
          <p:cNvPr id="376" name="Google Shape;376;p25"/>
          <p:cNvSpPr/>
          <p:nvPr/>
        </p:nvSpPr>
        <p:spPr>
          <a:xfrm>
            <a:off x="533400" y="2286000"/>
            <a:ext cx="3657600" cy="31547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900" b="1">
                <a:solidFill>
                  <a:srgbClr val="515151"/>
                </a:solidFill>
                <a:latin typeface="Calibri"/>
                <a:ea typeface="Calibri"/>
                <a:cs typeface="Calibri"/>
                <a:sym typeface="Calibri"/>
              </a:rPr>
              <a:t>&gt;4</a:t>
            </a:r>
            <a:endParaRPr/>
          </a:p>
        </p:txBody>
      </p:sp>
      <p:pic>
        <p:nvPicPr>
          <p:cNvPr id="377" name="Google Shape;377;p25" descr="illegal-procedure.png"/>
          <p:cNvPicPr preferRelativeResize="0"/>
          <p:nvPr/>
        </p:nvPicPr>
        <p:blipFill rotWithShape="1">
          <a:blip r:embed="rId4">
            <a:alphaModFix/>
          </a:blip>
          <a:srcRect/>
          <a:stretch/>
        </p:blipFill>
        <p:spPr>
          <a:xfrm>
            <a:off x="4343400" y="2057400"/>
            <a:ext cx="2362200" cy="37308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6"/>
          <p:cNvSpPr txBox="1">
            <a:spLocks noGrp="1"/>
          </p:cNvSpPr>
          <p:nvPr>
            <p:ph type="title"/>
          </p:nvPr>
        </p:nvSpPr>
        <p:spPr>
          <a:xfrm>
            <a:off x="457200" y="1219200"/>
            <a:ext cx="8077200" cy="299706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5400"/>
              <a:buFont typeface="Calibri"/>
              <a:buNone/>
            </a:pPr>
            <a:r>
              <a:rPr lang="en-US" sz="5400" b="1"/>
              <a:t>Greg Hite</a:t>
            </a:r>
            <a:br>
              <a:rPr lang="en-US" sz="5400" b="1"/>
            </a:br>
            <a:r>
              <a:rPr lang="en-US" sz="3959"/>
              <a:t>GLOA Lead Trainer</a:t>
            </a:r>
            <a:br>
              <a:rPr lang="en-US" sz="3959"/>
            </a:br>
            <a:r>
              <a:rPr lang="en-US" sz="3959"/>
              <a:t>US Lacrosse Clinician</a:t>
            </a:r>
            <a:br>
              <a:rPr lang="en-US" sz="3959"/>
            </a:br>
            <a:r>
              <a:rPr lang="en-US" sz="3959"/>
              <a:t>c: </a:t>
            </a:r>
            <a:r>
              <a:rPr lang="en-US" sz="3600"/>
              <a:t>770-689-9782</a:t>
            </a:r>
            <a:br>
              <a:rPr lang="en-US" sz="3600"/>
            </a:br>
            <a:r>
              <a:rPr lang="en-US" sz="3600"/>
              <a:t>e: </a:t>
            </a:r>
            <a:r>
              <a:rPr lang="en-US" sz="3600" u="sng">
                <a:solidFill>
                  <a:schemeClr val="hlink"/>
                </a:solidFill>
                <a:hlinkClick r:id="rId3"/>
              </a:rPr>
              <a:t>ATL.LacrosseRef@gmail.com</a:t>
            </a:r>
            <a:br>
              <a:rPr lang="en-US" sz="3600"/>
            </a:br>
            <a:endParaRPr sz="3600" b="1"/>
          </a:p>
        </p:txBody>
      </p:sp>
      <p:pic>
        <p:nvPicPr>
          <p:cNvPr id="384" name="Google Shape;384;p26"/>
          <p:cNvPicPr preferRelativeResize="0"/>
          <p:nvPr/>
        </p:nvPicPr>
        <p:blipFill rotWithShape="1">
          <a:blip r:embed="rId4">
            <a:alphaModFix/>
          </a:blip>
          <a:srcRect/>
          <a:stretch/>
        </p:blipFill>
        <p:spPr>
          <a:xfrm>
            <a:off x="8763001" y="76200"/>
            <a:ext cx="3276600" cy="5487006"/>
          </a:xfrm>
          <a:prstGeom prst="rect">
            <a:avLst/>
          </a:prstGeom>
          <a:noFill/>
          <a:ln>
            <a:noFill/>
          </a:ln>
        </p:spPr>
      </p:pic>
      <p:sp>
        <p:nvSpPr>
          <p:cNvPr id="385" name="Google Shape;385;p26"/>
          <p:cNvSpPr txBox="1"/>
          <p:nvPr/>
        </p:nvSpPr>
        <p:spPr>
          <a:xfrm>
            <a:off x="304800" y="3962400"/>
            <a:ext cx="7772400" cy="1355459"/>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2730"/>
              <a:buFont typeface="Calibri"/>
              <a:buNone/>
            </a:pPr>
            <a:r>
              <a:rPr lang="en-US" sz="2730">
                <a:solidFill>
                  <a:schemeClr val="dk1"/>
                </a:solidFill>
                <a:latin typeface="Calibri"/>
                <a:ea typeface="Calibri"/>
                <a:cs typeface="Calibri"/>
                <a:sym typeface="Calibri"/>
              </a:rPr>
              <a:t>Presentations are available online at </a:t>
            </a:r>
            <a:r>
              <a:rPr lang="en-US" sz="273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galaxref.com</a:t>
            </a:r>
            <a:endParaRPr sz="273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2514600" y="5410200"/>
            <a:ext cx="7086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Goalkeeper Equipment</a:t>
            </a:r>
            <a:endParaRPr/>
          </a:p>
        </p:txBody>
      </p:sp>
      <p:sp>
        <p:nvSpPr>
          <p:cNvPr id="121" name="Google Shape;121;p4"/>
          <p:cNvSpPr/>
          <p:nvPr/>
        </p:nvSpPr>
        <p:spPr>
          <a:xfrm>
            <a:off x="5181600" y="6314593"/>
            <a:ext cx="13750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1:10-d</a:t>
            </a:r>
            <a:endParaRPr/>
          </a:p>
        </p:txBody>
      </p:sp>
      <p:sp>
        <p:nvSpPr>
          <p:cNvPr id="122" name="Google Shape;122;p4"/>
          <p:cNvSpPr txBox="1"/>
          <p:nvPr/>
        </p:nvSpPr>
        <p:spPr>
          <a:xfrm>
            <a:off x="228600" y="533400"/>
            <a:ext cx="4040188" cy="639762"/>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3200"/>
              <a:buFont typeface="Arial"/>
              <a:buNone/>
            </a:pPr>
            <a:r>
              <a:rPr lang="en-US" sz="3200" b="1">
                <a:solidFill>
                  <a:schemeClr val="dk1"/>
                </a:solidFill>
                <a:latin typeface="Calibri"/>
                <a:ea typeface="Calibri"/>
                <a:cs typeface="Calibri"/>
                <a:sym typeface="Calibri"/>
              </a:rPr>
              <a:t>Prohibited</a:t>
            </a:r>
            <a:endParaRPr/>
          </a:p>
        </p:txBody>
      </p:sp>
      <p:pic>
        <p:nvPicPr>
          <p:cNvPr id="123" name="Google Shape;123;p4"/>
          <p:cNvPicPr preferRelativeResize="0"/>
          <p:nvPr/>
        </p:nvPicPr>
        <p:blipFill rotWithShape="1">
          <a:blip r:embed="rId3">
            <a:alphaModFix/>
          </a:blip>
          <a:srcRect/>
          <a:stretch/>
        </p:blipFill>
        <p:spPr>
          <a:xfrm>
            <a:off x="4800600" y="2590800"/>
            <a:ext cx="2355183" cy="1371600"/>
          </a:xfrm>
          <a:prstGeom prst="rect">
            <a:avLst/>
          </a:prstGeom>
          <a:noFill/>
          <a:ln>
            <a:noFill/>
          </a:ln>
        </p:spPr>
      </p:pic>
      <p:pic>
        <p:nvPicPr>
          <p:cNvPr id="124" name="Google Shape;124;p4"/>
          <p:cNvPicPr preferRelativeResize="0"/>
          <p:nvPr/>
        </p:nvPicPr>
        <p:blipFill rotWithShape="1">
          <a:blip r:embed="rId4">
            <a:alphaModFix/>
          </a:blip>
          <a:srcRect/>
          <a:stretch/>
        </p:blipFill>
        <p:spPr>
          <a:xfrm>
            <a:off x="7239000" y="1676400"/>
            <a:ext cx="2622168" cy="3288115"/>
          </a:xfrm>
          <a:prstGeom prst="rect">
            <a:avLst/>
          </a:prstGeom>
          <a:noFill/>
          <a:ln>
            <a:noFill/>
          </a:ln>
        </p:spPr>
      </p:pic>
      <p:pic>
        <p:nvPicPr>
          <p:cNvPr id="125" name="Google Shape;125;p4"/>
          <p:cNvPicPr preferRelativeResize="0"/>
          <p:nvPr/>
        </p:nvPicPr>
        <p:blipFill rotWithShape="1">
          <a:blip r:embed="rId5">
            <a:alphaModFix/>
          </a:blip>
          <a:srcRect/>
          <a:stretch/>
        </p:blipFill>
        <p:spPr>
          <a:xfrm>
            <a:off x="381000" y="1447800"/>
            <a:ext cx="3505200" cy="3466470"/>
          </a:xfrm>
          <a:prstGeom prst="rect">
            <a:avLst/>
          </a:prstGeom>
          <a:noFill/>
          <a:ln>
            <a:noFill/>
          </a:ln>
        </p:spPr>
      </p:pic>
      <p:sp>
        <p:nvSpPr>
          <p:cNvPr id="126" name="Google Shape;126;p4"/>
          <p:cNvSpPr txBox="1"/>
          <p:nvPr/>
        </p:nvSpPr>
        <p:spPr>
          <a:xfrm>
            <a:off x="6781800" y="533400"/>
            <a:ext cx="4040188" cy="639762"/>
          </a:xfrm>
          <a:prstGeom prst="rect">
            <a:avLst/>
          </a:prstGeom>
          <a:noFill/>
          <a:ln>
            <a:noFill/>
          </a:ln>
        </p:spPr>
        <p:txBody>
          <a:bodyPr spcFirstLastPara="1" wrap="square" lIns="91425" tIns="45700" rIns="91425" bIns="45700" anchor="b" anchorCtr="0">
            <a:normAutofit/>
          </a:bodyPr>
          <a:lstStyle/>
          <a:p>
            <a:pPr marL="0" marR="0" lvl="0" indent="0" algn="ctr" rtl="0">
              <a:spcBef>
                <a:spcPts val="0"/>
              </a:spcBef>
              <a:spcAft>
                <a:spcPts val="0"/>
              </a:spcAft>
              <a:buClr>
                <a:srgbClr val="000000"/>
              </a:buClr>
              <a:buSzPts val="3200"/>
              <a:buFont typeface="Arial"/>
              <a:buNone/>
            </a:pPr>
            <a:r>
              <a:rPr lang="en-US" sz="3200" b="1">
                <a:solidFill>
                  <a:srgbClr val="000000"/>
                </a:solidFill>
                <a:latin typeface="Calibri"/>
                <a:ea typeface="Calibri"/>
                <a:cs typeface="Calibri"/>
                <a:sym typeface="Calibri"/>
              </a:rPr>
              <a:t>Required</a:t>
            </a:r>
            <a:endParaRPr/>
          </a:p>
        </p:txBody>
      </p:sp>
      <p:pic>
        <p:nvPicPr>
          <p:cNvPr id="127" name="Google Shape;127;p4"/>
          <p:cNvPicPr preferRelativeResize="0"/>
          <p:nvPr/>
        </p:nvPicPr>
        <p:blipFill rotWithShape="1">
          <a:blip r:embed="rId6">
            <a:alphaModFix/>
          </a:blip>
          <a:srcRect/>
          <a:stretch/>
        </p:blipFill>
        <p:spPr>
          <a:xfrm rot="-7733197">
            <a:off x="9927808" y="1850136"/>
            <a:ext cx="2094903" cy="1665566"/>
          </a:xfrm>
          <a:prstGeom prst="rect">
            <a:avLst/>
          </a:prstGeom>
          <a:noFill/>
          <a:ln>
            <a:noFill/>
          </a:ln>
        </p:spPr>
      </p:pic>
      <p:sp>
        <p:nvSpPr>
          <p:cNvPr id="128" name="Google Shape;128;p4"/>
          <p:cNvSpPr/>
          <p:nvPr/>
        </p:nvSpPr>
        <p:spPr>
          <a:xfrm>
            <a:off x="9829800" y="3886200"/>
            <a:ext cx="246931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C00000"/>
                </a:solidFill>
                <a:latin typeface="Calibri"/>
                <a:ea typeface="Calibri"/>
                <a:cs typeface="Calibri"/>
                <a:sym typeface="Calibri"/>
              </a:rPr>
              <a:t>Required in youth</a:t>
            </a:r>
            <a:endParaRPr/>
          </a:p>
        </p:txBody>
      </p:sp>
      <p:sp>
        <p:nvSpPr>
          <p:cNvPr id="129" name="Google Shape;129;p4"/>
          <p:cNvSpPr/>
          <p:nvPr/>
        </p:nvSpPr>
        <p:spPr>
          <a:xfrm>
            <a:off x="457200" y="1447800"/>
            <a:ext cx="3605554" cy="3519949"/>
          </a:xfrm>
          <a:prstGeom prst="noSmoking">
            <a:avLst>
              <a:gd name="adj" fmla="val 18750"/>
            </a:avLst>
          </a:prstGeom>
          <a:solidFill>
            <a:srgbClr val="C0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txBox="1">
            <a:spLocks noGrp="1"/>
          </p:cNvSpPr>
          <p:nvPr>
            <p:ph type="title"/>
          </p:nvPr>
        </p:nvSpPr>
        <p:spPr>
          <a:xfrm>
            <a:off x="2438400" y="5486400"/>
            <a:ext cx="77724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Required Field Player Equipment</a:t>
            </a:r>
            <a:endParaRPr/>
          </a:p>
        </p:txBody>
      </p:sp>
      <p:sp>
        <p:nvSpPr>
          <p:cNvPr id="136" name="Google Shape;136;p2"/>
          <p:cNvSpPr/>
          <p:nvPr/>
        </p:nvSpPr>
        <p:spPr>
          <a:xfrm>
            <a:off x="5486400" y="6324600"/>
            <a:ext cx="103175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FFFFFF"/>
                </a:solidFill>
                <a:latin typeface="Calibri"/>
                <a:ea typeface="Calibri"/>
                <a:cs typeface="Calibri"/>
                <a:sym typeface="Calibri"/>
              </a:rPr>
              <a:t>Rule 1:9</a:t>
            </a:r>
            <a:endParaRPr/>
          </a:p>
        </p:txBody>
      </p:sp>
      <p:pic>
        <p:nvPicPr>
          <p:cNvPr id="137" name="Google Shape;137;p2"/>
          <p:cNvPicPr preferRelativeResize="0"/>
          <p:nvPr/>
        </p:nvPicPr>
        <p:blipFill rotWithShape="1">
          <a:blip r:embed="rId3">
            <a:alphaModFix/>
          </a:blip>
          <a:srcRect/>
          <a:stretch/>
        </p:blipFill>
        <p:spPr>
          <a:xfrm>
            <a:off x="6411717" y="-132772"/>
            <a:ext cx="2976070" cy="5684074"/>
          </a:xfrm>
          <a:prstGeom prst="rect">
            <a:avLst/>
          </a:prstGeom>
          <a:noFill/>
          <a:ln>
            <a:noFill/>
          </a:ln>
        </p:spPr>
      </p:pic>
      <p:sp>
        <p:nvSpPr>
          <p:cNvPr id="138" name="Google Shape;138;p2"/>
          <p:cNvSpPr/>
          <p:nvPr/>
        </p:nvSpPr>
        <p:spPr>
          <a:xfrm>
            <a:off x="5638800" y="5029200"/>
            <a:ext cx="970049" cy="3072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3090" y="65207"/>
                </a:moveTo>
                <a:lnTo>
                  <a:pt x="278651" y="-2416"/>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Cleats</a:t>
            </a:r>
            <a:endParaRPr/>
          </a:p>
        </p:txBody>
      </p:sp>
      <p:sp>
        <p:nvSpPr>
          <p:cNvPr id="139" name="Google Shape;139;p2"/>
          <p:cNvSpPr/>
          <p:nvPr/>
        </p:nvSpPr>
        <p:spPr>
          <a:xfrm>
            <a:off x="9045738" y="282064"/>
            <a:ext cx="970049" cy="3072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782" y="60054"/>
                </a:moveTo>
                <a:lnTo>
                  <a:pt x="-37229" y="124414"/>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Helmet</a:t>
            </a:r>
            <a:endParaRPr/>
          </a:p>
        </p:txBody>
      </p:sp>
      <p:sp>
        <p:nvSpPr>
          <p:cNvPr id="140" name="Google Shape;140;p2"/>
          <p:cNvSpPr/>
          <p:nvPr/>
        </p:nvSpPr>
        <p:spPr>
          <a:xfrm>
            <a:off x="10287000" y="2362200"/>
            <a:ext cx="1905000" cy="56389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962" y="63366"/>
                </a:moveTo>
                <a:lnTo>
                  <a:pt x="-94956" y="-233461"/>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Shoulder Pads</a:t>
            </a:r>
            <a:endParaRPr/>
          </a:p>
        </p:txBody>
      </p:sp>
      <p:sp>
        <p:nvSpPr>
          <p:cNvPr id="141" name="Google Shape;141;p2"/>
          <p:cNvSpPr/>
          <p:nvPr/>
        </p:nvSpPr>
        <p:spPr>
          <a:xfrm>
            <a:off x="10287000" y="3276600"/>
            <a:ext cx="1520321" cy="4404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745" y="63445"/>
                </a:moveTo>
                <a:lnTo>
                  <a:pt x="-120547" y="-207995"/>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Arm Pads</a:t>
            </a:r>
            <a:endParaRPr/>
          </a:p>
        </p:txBody>
      </p:sp>
      <p:sp>
        <p:nvSpPr>
          <p:cNvPr id="142" name="Google Shape;142;p2"/>
          <p:cNvSpPr/>
          <p:nvPr/>
        </p:nvSpPr>
        <p:spPr>
          <a:xfrm>
            <a:off x="5486400" y="838200"/>
            <a:ext cx="970049" cy="4404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1567" y="46631"/>
                </a:moveTo>
                <a:lnTo>
                  <a:pt x="198640" y="122594"/>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Crosse</a:t>
            </a:r>
            <a:endParaRPr/>
          </a:p>
        </p:txBody>
      </p:sp>
      <p:pic>
        <p:nvPicPr>
          <p:cNvPr id="143" name="Google Shape;143;p2"/>
          <p:cNvPicPr preferRelativeResize="0"/>
          <p:nvPr/>
        </p:nvPicPr>
        <p:blipFill rotWithShape="1">
          <a:blip r:embed="rId4">
            <a:alphaModFix/>
          </a:blip>
          <a:srcRect/>
          <a:stretch/>
        </p:blipFill>
        <p:spPr>
          <a:xfrm>
            <a:off x="609600" y="609600"/>
            <a:ext cx="2133600" cy="1994451"/>
          </a:xfrm>
          <a:prstGeom prst="rect">
            <a:avLst/>
          </a:prstGeom>
          <a:noFill/>
          <a:ln>
            <a:noFill/>
          </a:ln>
        </p:spPr>
      </p:pic>
      <p:pic>
        <p:nvPicPr>
          <p:cNvPr id="144" name="Google Shape;144;p2"/>
          <p:cNvPicPr preferRelativeResize="0"/>
          <p:nvPr/>
        </p:nvPicPr>
        <p:blipFill rotWithShape="1">
          <a:blip r:embed="rId5">
            <a:alphaModFix/>
          </a:blip>
          <a:srcRect/>
          <a:stretch/>
        </p:blipFill>
        <p:spPr>
          <a:xfrm>
            <a:off x="7239000" y="914400"/>
            <a:ext cx="2216961" cy="2318315"/>
          </a:xfrm>
          <a:prstGeom prst="rect">
            <a:avLst/>
          </a:prstGeom>
          <a:noFill/>
          <a:ln>
            <a:noFill/>
          </a:ln>
        </p:spPr>
      </p:pic>
      <p:sp>
        <p:nvSpPr>
          <p:cNvPr id="145" name="Google Shape;145;p2"/>
          <p:cNvSpPr/>
          <p:nvPr/>
        </p:nvSpPr>
        <p:spPr>
          <a:xfrm>
            <a:off x="6324600" y="4191000"/>
            <a:ext cx="970049" cy="4404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1652" y="-3564"/>
                </a:moveTo>
                <a:lnTo>
                  <a:pt x="157284" y="-193994"/>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Shorts</a:t>
            </a:r>
            <a:endParaRPr/>
          </a:p>
        </p:txBody>
      </p:sp>
      <p:sp>
        <p:nvSpPr>
          <p:cNvPr id="146" name="Google Shape;146;p2"/>
          <p:cNvSpPr/>
          <p:nvPr/>
        </p:nvSpPr>
        <p:spPr>
          <a:xfrm>
            <a:off x="3200400" y="1447800"/>
            <a:ext cx="2149739" cy="151652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2281" y="50902"/>
                </a:moveTo>
                <a:lnTo>
                  <a:pt x="270685" y="72700"/>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Jersey: </a:t>
            </a:r>
            <a:br>
              <a:rPr lang="en-US" sz="1800">
                <a:solidFill>
                  <a:srgbClr val="000000"/>
                </a:solidFill>
                <a:latin typeface="Calibri"/>
                <a:ea typeface="Calibri"/>
                <a:cs typeface="Calibri"/>
                <a:sym typeface="Calibri"/>
              </a:rPr>
            </a:br>
            <a:r>
              <a:rPr lang="en-US" sz="1600">
                <a:solidFill>
                  <a:srgbClr val="000000"/>
                </a:solidFill>
                <a:latin typeface="Calibri"/>
                <a:ea typeface="Calibri"/>
                <a:cs typeface="Calibri"/>
                <a:sym typeface="Calibri"/>
              </a:rPr>
              <a:t>Home Team light </a:t>
            </a:r>
            <a:br>
              <a:rPr lang="en-US" sz="1600">
                <a:solidFill>
                  <a:srgbClr val="000000"/>
                </a:solidFill>
                <a:latin typeface="Calibri"/>
                <a:ea typeface="Calibri"/>
                <a:cs typeface="Calibri"/>
                <a:sym typeface="Calibri"/>
              </a:rPr>
            </a:br>
            <a:r>
              <a:rPr lang="en-US" sz="1600">
                <a:solidFill>
                  <a:srgbClr val="000000"/>
                </a:solidFill>
                <a:latin typeface="Calibri"/>
                <a:ea typeface="Calibri"/>
                <a:cs typeface="Calibri"/>
                <a:sym typeface="Calibri"/>
              </a:rPr>
              <a:t>Visitors dark</a:t>
            </a:r>
            <a:endParaRPr/>
          </a:p>
          <a:p>
            <a:pPr marL="0" marR="0" lvl="0" indent="0" algn="ctr" rtl="0">
              <a:spcBef>
                <a:spcPts val="0"/>
              </a:spcBef>
              <a:spcAft>
                <a:spcPts val="0"/>
              </a:spcAft>
              <a:buNone/>
            </a:pPr>
            <a:r>
              <a:rPr lang="en-US" sz="1600">
                <a:solidFill>
                  <a:srgbClr val="000000"/>
                </a:solidFill>
                <a:latin typeface="Calibri"/>
                <a:ea typeface="Calibri"/>
                <a:cs typeface="Calibri"/>
                <a:sym typeface="Calibri"/>
              </a:rPr>
              <a:t>Rule 1-9-1g</a:t>
            </a:r>
            <a:r>
              <a:rPr lang="en-US" sz="1600" b="1">
                <a:solidFill>
                  <a:schemeClr val="lt1"/>
                </a:solidFill>
                <a:latin typeface="Calibri"/>
                <a:ea typeface="Calibri"/>
                <a:cs typeface="Calibri"/>
                <a:sym typeface="Calibri"/>
              </a:rPr>
              <a:t> </a:t>
            </a:r>
            <a:endParaRPr/>
          </a:p>
          <a:p>
            <a:pPr marL="0" marR="0" lvl="0" indent="0" algn="ctr" rtl="0">
              <a:spcBef>
                <a:spcPts val="0"/>
              </a:spcBef>
              <a:spcAft>
                <a:spcPts val="0"/>
              </a:spcAft>
              <a:buNone/>
            </a:pPr>
            <a:r>
              <a:rPr lang="en-US" sz="1600" b="1">
                <a:solidFill>
                  <a:srgbClr val="FF0000"/>
                </a:solidFill>
                <a:latin typeface="Calibri"/>
                <a:ea typeface="Calibri"/>
                <a:cs typeface="Calibri"/>
                <a:sym typeface="Calibri"/>
              </a:rPr>
              <a:t>NEW IN 2018 </a:t>
            </a:r>
            <a:endParaRPr sz="1600">
              <a:solidFill>
                <a:srgbClr val="FF0000"/>
              </a:solidFill>
              <a:latin typeface="Calibri"/>
              <a:ea typeface="Calibri"/>
              <a:cs typeface="Calibri"/>
              <a:sym typeface="Calibri"/>
            </a:endParaRPr>
          </a:p>
        </p:txBody>
      </p:sp>
      <p:sp>
        <p:nvSpPr>
          <p:cNvPr id="147" name="Google Shape;147;p2"/>
          <p:cNvSpPr txBox="1"/>
          <p:nvPr/>
        </p:nvSpPr>
        <p:spPr>
          <a:xfrm>
            <a:off x="533400" y="2819400"/>
            <a:ext cx="2133600" cy="92333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Mouthpiece:</a:t>
            </a:r>
            <a:br>
              <a:rPr lang="en-US" sz="1800">
                <a:solidFill>
                  <a:srgbClr val="000000"/>
                </a:solidFill>
                <a:latin typeface="Calibri"/>
                <a:ea typeface="Calibri"/>
                <a:cs typeface="Calibri"/>
                <a:sym typeface="Calibri"/>
              </a:rPr>
            </a:br>
            <a:r>
              <a:rPr lang="en-US" sz="1800">
                <a:solidFill>
                  <a:srgbClr val="000000"/>
                </a:solidFill>
                <a:latin typeface="Calibri"/>
                <a:ea typeface="Calibri"/>
                <a:cs typeface="Calibri"/>
                <a:sym typeface="Calibri"/>
              </a:rPr>
              <a:t>any color </a:t>
            </a:r>
            <a:r>
              <a:rPr lang="en-US" sz="1800" b="1">
                <a:solidFill>
                  <a:srgbClr val="C00000"/>
                </a:solidFill>
                <a:latin typeface="Calibri"/>
                <a:ea typeface="Calibri"/>
                <a:cs typeface="Calibri"/>
                <a:sym typeface="Calibri"/>
              </a:rPr>
              <a:t>EXCEPT</a:t>
            </a:r>
            <a:r>
              <a:rPr lang="en-US" sz="1800">
                <a:solidFill>
                  <a:srgbClr val="000000"/>
                </a:solidFill>
                <a:latin typeface="Calibri"/>
                <a:ea typeface="Calibri"/>
                <a:cs typeface="Calibri"/>
                <a:sym typeface="Calibri"/>
              </a:rPr>
              <a:t>  White or Clear</a:t>
            </a:r>
            <a:endParaRPr/>
          </a:p>
        </p:txBody>
      </p:sp>
      <p:sp>
        <p:nvSpPr>
          <p:cNvPr id="148" name="Google Shape;148;p2"/>
          <p:cNvSpPr txBox="1"/>
          <p:nvPr/>
        </p:nvSpPr>
        <p:spPr>
          <a:xfrm>
            <a:off x="3170744" y="-55006"/>
            <a:ext cx="4044470" cy="23706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endParaRPr sz="4400" b="1" u="none">
              <a:solidFill>
                <a:schemeClr val="dk1"/>
              </a:solidFill>
              <a:latin typeface="Calibri"/>
              <a:ea typeface="Calibri"/>
              <a:cs typeface="Calibri"/>
              <a:sym typeface="Calibri"/>
            </a:endParaRPr>
          </a:p>
        </p:txBody>
      </p:sp>
      <p:sp>
        <p:nvSpPr>
          <p:cNvPr id="149" name="Google Shape;149;p2"/>
          <p:cNvSpPr/>
          <p:nvPr/>
        </p:nvSpPr>
        <p:spPr>
          <a:xfrm>
            <a:off x="10210800" y="4114800"/>
            <a:ext cx="970049" cy="440473"/>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79" y="60124"/>
                </a:moveTo>
                <a:lnTo>
                  <a:pt x="-183310" y="-161527"/>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Gloves</a:t>
            </a:r>
            <a:endParaRPr/>
          </a:p>
        </p:txBody>
      </p:sp>
      <p:pic>
        <p:nvPicPr>
          <p:cNvPr id="150" name="Google Shape;150;p2"/>
          <p:cNvPicPr preferRelativeResize="0"/>
          <p:nvPr/>
        </p:nvPicPr>
        <p:blipFill rotWithShape="1">
          <a:blip r:embed="rId6">
            <a:alphaModFix/>
          </a:blip>
          <a:srcRect/>
          <a:stretch/>
        </p:blipFill>
        <p:spPr>
          <a:xfrm>
            <a:off x="10210800" y="228600"/>
            <a:ext cx="1844466" cy="1844466"/>
          </a:xfrm>
          <a:prstGeom prst="rect">
            <a:avLst/>
          </a:prstGeom>
          <a:noFill/>
          <a:ln>
            <a:noFill/>
          </a:ln>
        </p:spPr>
      </p:pic>
      <p:sp>
        <p:nvSpPr>
          <p:cNvPr id="151" name="Google Shape;151;p2"/>
          <p:cNvSpPr/>
          <p:nvPr/>
        </p:nvSpPr>
        <p:spPr>
          <a:xfrm>
            <a:off x="1676400" y="4038600"/>
            <a:ext cx="34290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Rule 1-9-1 g (8) </a:t>
            </a:r>
            <a:r>
              <a:rPr lang="en-US" sz="1800" b="1">
                <a:solidFill>
                  <a:srgbClr val="FF0000"/>
                </a:solidFill>
                <a:latin typeface="Calibri"/>
                <a:ea typeface="Calibri"/>
                <a:cs typeface="Calibri"/>
                <a:sym typeface="Calibri"/>
              </a:rPr>
              <a:t>Beginning in 2022</a:t>
            </a:r>
            <a:r>
              <a:rPr lang="en-US" sz="1800">
                <a:solidFill>
                  <a:schemeClr val="dk1"/>
                </a:solidFill>
                <a:latin typeface="Calibri"/>
                <a:ea typeface="Calibri"/>
                <a:cs typeface="Calibri"/>
                <a:sym typeface="Calibri"/>
              </a:rPr>
              <a:t>, the home team will be required to wear white, rather than light colored, jerseys.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txBox="1">
            <a:spLocks noGrp="1"/>
          </p:cNvSpPr>
          <p:nvPr>
            <p:ph type="title"/>
          </p:nvPr>
        </p:nvSpPr>
        <p:spPr>
          <a:xfrm>
            <a:off x="838200" y="54864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a:solidFill>
                  <a:schemeClr val="lt1"/>
                </a:solidFill>
              </a:rPr>
              <a:t>Chest Protector</a:t>
            </a:r>
            <a:endParaRPr/>
          </a:p>
        </p:txBody>
      </p:sp>
      <p:pic>
        <p:nvPicPr>
          <p:cNvPr id="158" name="Google Shape;158;p5"/>
          <p:cNvPicPr preferRelativeResize="0"/>
          <p:nvPr/>
        </p:nvPicPr>
        <p:blipFill rotWithShape="1">
          <a:blip r:embed="rId3">
            <a:alphaModFix/>
          </a:blip>
          <a:srcRect/>
          <a:stretch/>
        </p:blipFill>
        <p:spPr>
          <a:xfrm>
            <a:off x="7924800" y="326572"/>
            <a:ext cx="4114800" cy="5159828"/>
          </a:xfrm>
          <a:prstGeom prst="rect">
            <a:avLst/>
          </a:prstGeom>
          <a:noFill/>
          <a:ln>
            <a:noFill/>
          </a:ln>
        </p:spPr>
      </p:pic>
      <p:sp>
        <p:nvSpPr>
          <p:cNvPr id="159" name="Google Shape;159;p5"/>
          <p:cNvSpPr/>
          <p:nvPr/>
        </p:nvSpPr>
        <p:spPr>
          <a:xfrm>
            <a:off x="381000" y="569655"/>
            <a:ext cx="77724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Beginning </a:t>
            </a:r>
            <a:r>
              <a:rPr lang="en-US" sz="3200" b="1">
                <a:solidFill>
                  <a:schemeClr val="dk1"/>
                </a:solidFill>
                <a:latin typeface="Calibri"/>
                <a:ea typeface="Calibri"/>
                <a:cs typeface="Calibri"/>
                <a:sym typeface="Calibri"/>
              </a:rPr>
              <a:t>January 1, 2021</a:t>
            </a:r>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Goalkeeper chest protector designed for lacrosse that incorporates the NOCSAE ND200 at the time of manufacture. </a:t>
            </a:r>
            <a:endParaRPr/>
          </a:p>
        </p:txBody>
      </p:sp>
      <p:sp>
        <p:nvSpPr>
          <p:cNvPr id="160" name="Google Shape;160;p5"/>
          <p:cNvSpPr/>
          <p:nvPr/>
        </p:nvSpPr>
        <p:spPr>
          <a:xfrm>
            <a:off x="5578184" y="6290380"/>
            <a:ext cx="13404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Rule 1.9.1j </a:t>
            </a:r>
            <a:endParaRPr/>
          </a:p>
        </p:txBody>
      </p:sp>
      <p:pic>
        <p:nvPicPr>
          <p:cNvPr id="161" name="Google Shape;161;p5"/>
          <p:cNvPicPr preferRelativeResize="0"/>
          <p:nvPr/>
        </p:nvPicPr>
        <p:blipFill rotWithShape="1">
          <a:blip r:embed="rId4">
            <a:alphaModFix/>
          </a:blip>
          <a:srcRect/>
          <a:stretch/>
        </p:blipFill>
        <p:spPr>
          <a:xfrm>
            <a:off x="304800" y="3352800"/>
            <a:ext cx="7480300" cy="1638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38200" y="54864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a:solidFill>
                  <a:schemeClr val="lt1"/>
                </a:solidFill>
              </a:rPr>
              <a:t>Shoulder Pads</a:t>
            </a:r>
            <a:endParaRPr/>
          </a:p>
        </p:txBody>
      </p:sp>
      <p:sp>
        <p:nvSpPr>
          <p:cNvPr id="168" name="Google Shape;168;p6"/>
          <p:cNvSpPr/>
          <p:nvPr/>
        </p:nvSpPr>
        <p:spPr>
          <a:xfrm>
            <a:off x="381000" y="1447800"/>
            <a:ext cx="4800600"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Beginning </a:t>
            </a:r>
            <a:r>
              <a:rPr lang="en-US" sz="3200" b="1">
                <a:solidFill>
                  <a:schemeClr val="dk1"/>
                </a:solidFill>
                <a:latin typeface="Calibri"/>
                <a:ea typeface="Calibri"/>
                <a:cs typeface="Calibri"/>
                <a:sym typeface="Calibri"/>
              </a:rPr>
              <a:t>January 1, 2022</a:t>
            </a:r>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a:solidFill>
                  <a:schemeClr val="dk1"/>
                </a:solidFill>
                <a:latin typeface="Calibri"/>
                <a:ea typeface="Calibri"/>
                <a:cs typeface="Calibri"/>
                <a:sym typeface="Calibri"/>
              </a:rPr>
              <a:t>Shoulder pads designed for lacrosse must meet NOCSAE ND200. </a:t>
            </a:r>
            <a:endParaRPr/>
          </a:p>
        </p:txBody>
      </p:sp>
      <p:pic>
        <p:nvPicPr>
          <p:cNvPr id="169" name="Google Shape;169;p6"/>
          <p:cNvPicPr preferRelativeResize="0"/>
          <p:nvPr/>
        </p:nvPicPr>
        <p:blipFill rotWithShape="1">
          <a:blip r:embed="rId3">
            <a:alphaModFix/>
          </a:blip>
          <a:srcRect t="18947" b="16490"/>
          <a:stretch/>
        </p:blipFill>
        <p:spPr>
          <a:xfrm>
            <a:off x="5334000" y="838200"/>
            <a:ext cx="6858000" cy="4427622"/>
          </a:xfrm>
          <a:prstGeom prst="rect">
            <a:avLst/>
          </a:prstGeom>
          <a:noFill/>
          <a:ln>
            <a:noFill/>
          </a:ln>
        </p:spPr>
      </p:pic>
      <p:sp>
        <p:nvSpPr>
          <p:cNvPr id="170" name="Google Shape;170;p6"/>
          <p:cNvSpPr/>
          <p:nvPr/>
        </p:nvSpPr>
        <p:spPr>
          <a:xfrm>
            <a:off x="5578184" y="6290380"/>
            <a:ext cx="13404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Rule 1.9.1j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2362200" y="5410200"/>
            <a:ext cx="7086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Crosse Requirements</a:t>
            </a:r>
            <a:endParaRPr/>
          </a:p>
        </p:txBody>
      </p:sp>
      <p:sp>
        <p:nvSpPr>
          <p:cNvPr id="177" name="Google Shape;177;p7"/>
          <p:cNvSpPr/>
          <p:nvPr/>
        </p:nvSpPr>
        <p:spPr>
          <a:xfrm>
            <a:off x="5334000" y="6336268"/>
            <a:ext cx="11347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Rule 1:6-8</a:t>
            </a:r>
            <a:endParaRPr/>
          </a:p>
        </p:txBody>
      </p:sp>
      <p:pic>
        <p:nvPicPr>
          <p:cNvPr id="178" name="Google Shape;178;p7"/>
          <p:cNvPicPr preferRelativeResize="0"/>
          <p:nvPr/>
        </p:nvPicPr>
        <p:blipFill rotWithShape="1">
          <a:blip r:embed="rId3">
            <a:alphaModFix/>
          </a:blip>
          <a:srcRect/>
          <a:stretch/>
        </p:blipFill>
        <p:spPr>
          <a:xfrm rot="-4497278">
            <a:off x="8310249" y="1915795"/>
            <a:ext cx="5226787" cy="1780778"/>
          </a:xfrm>
          <a:prstGeom prst="rect">
            <a:avLst/>
          </a:prstGeom>
          <a:noFill/>
          <a:ln>
            <a:noFill/>
          </a:ln>
        </p:spPr>
      </p:pic>
      <p:pic>
        <p:nvPicPr>
          <p:cNvPr id="179" name="Google Shape;179;p7" descr="crossedark.png"/>
          <p:cNvPicPr preferRelativeResize="0"/>
          <p:nvPr/>
        </p:nvPicPr>
        <p:blipFill rotWithShape="1">
          <a:blip r:embed="rId4">
            <a:alphaModFix/>
          </a:blip>
          <a:srcRect/>
          <a:stretch/>
        </p:blipFill>
        <p:spPr>
          <a:xfrm rot="-159905">
            <a:off x="9302430" y="104825"/>
            <a:ext cx="1359652" cy="5520513"/>
          </a:xfrm>
          <a:prstGeom prst="rect">
            <a:avLst/>
          </a:prstGeom>
          <a:noFill/>
          <a:ln>
            <a:noFill/>
          </a:ln>
        </p:spPr>
      </p:pic>
      <p:sp>
        <p:nvSpPr>
          <p:cNvPr id="180" name="Google Shape;180;p7"/>
          <p:cNvSpPr/>
          <p:nvPr/>
        </p:nvSpPr>
        <p:spPr>
          <a:xfrm>
            <a:off x="228600" y="457200"/>
            <a:ext cx="800100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Wood, laminated wood or synthetic.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Hollow handles must have manufactured plug. </a:t>
            </a:r>
            <a:br>
              <a:rPr lang="en-US" sz="2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Length:   40” to 42”  </a:t>
            </a:r>
            <a:r>
              <a:rPr lang="en-US" sz="3600" b="1">
                <a:solidFill>
                  <a:schemeClr val="dk1"/>
                </a:solidFill>
                <a:latin typeface="Calibri"/>
                <a:ea typeface="Calibri"/>
                <a:cs typeface="Calibri"/>
                <a:sym typeface="Calibri"/>
              </a:rPr>
              <a:t>OR</a:t>
            </a:r>
            <a:r>
              <a:rPr lang="en-US" sz="2800">
                <a:solidFill>
                  <a:schemeClr val="dk1"/>
                </a:solidFill>
                <a:latin typeface="Calibri"/>
                <a:ea typeface="Calibri"/>
                <a:cs typeface="Calibri"/>
                <a:sym typeface="Calibri"/>
              </a:rPr>
              <a:t>   52” to 72”</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Handle must be “relatively straight.”</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not &lt; 3.5” in circumference.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Net can be gut, rawhide, linen or synthetic material woven in triangular shape; may not ensnare.</a:t>
            </a:r>
            <a:endParaRPr/>
          </a:p>
          <a:p>
            <a:pPr marL="0" marR="0" lvl="0" indent="0" algn="l" rtl="0">
              <a:spcBef>
                <a:spcPts val="0"/>
              </a:spcBef>
              <a:spcAft>
                <a:spcPts val="0"/>
              </a:spcAft>
              <a:buNone/>
            </a:pPr>
            <a:endParaRPr sz="200">
              <a:solidFill>
                <a:schemeClr val="dk1"/>
              </a:solidFill>
              <a:latin typeface="Calibri"/>
              <a:ea typeface="Calibri"/>
              <a:cs typeface="Calibri"/>
              <a:sym typeface="Calibri"/>
            </a:endParaRPr>
          </a:p>
        </p:txBody>
      </p:sp>
      <p:sp>
        <p:nvSpPr>
          <p:cNvPr id="181" name="Google Shape;181;p7"/>
          <p:cNvSpPr/>
          <p:nvPr/>
        </p:nvSpPr>
        <p:spPr>
          <a:xfrm>
            <a:off x="6019800" y="1905000"/>
            <a:ext cx="3505200"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C00000"/>
                </a:solidFill>
                <a:latin typeface="Calibri"/>
                <a:ea typeface="Calibri"/>
                <a:cs typeface="Calibri"/>
                <a:sym typeface="Calibri"/>
              </a:rPr>
              <a:t>A broken crosse is not a crosse.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8"/>
          <p:cNvPicPr preferRelativeResize="0"/>
          <p:nvPr/>
        </p:nvPicPr>
        <p:blipFill rotWithShape="1">
          <a:blip r:embed="rId3">
            <a:alphaModFix/>
          </a:blip>
          <a:srcRect/>
          <a:stretch/>
        </p:blipFill>
        <p:spPr>
          <a:xfrm>
            <a:off x="1295400" y="257175"/>
            <a:ext cx="4008343" cy="5305425"/>
          </a:xfrm>
          <a:prstGeom prst="rect">
            <a:avLst/>
          </a:prstGeom>
          <a:noFill/>
          <a:ln>
            <a:noFill/>
          </a:ln>
        </p:spPr>
      </p:pic>
      <p:sp>
        <p:nvSpPr>
          <p:cNvPr id="188" name="Google Shape;188;p8"/>
          <p:cNvSpPr txBox="1">
            <a:spLocks noGrp="1"/>
          </p:cNvSpPr>
          <p:nvPr>
            <p:ph type="title"/>
          </p:nvPr>
        </p:nvSpPr>
        <p:spPr>
          <a:xfrm>
            <a:off x="3048000" y="5486400"/>
            <a:ext cx="5562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4400"/>
              <a:buFont typeface="Calibri"/>
              <a:buNone/>
            </a:pPr>
            <a:r>
              <a:rPr lang="en-US" b="1">
                <a:solidFill>
                  <a:srgbClr val="FFFFFF"/>
                </a:solidFill>
              </a:rPr>
              <a:t>The Head of the Crosse</a:t>
            </a:r>
            <a:endParaRPr/>
          </a:p>
        </p:txBody>
      </p:sp>
      <p:pic>
        <p:nvPicPr>
          <p:cNvPr id="189" name="Google Shape;189;p8"/>
          <p:cNvPicPr preferRelativeResize="0"/>
          <p:nvPr/>
        </p:nvPicPr>
        <p:blipFill rotWithShape="1">
          <a:blip r:embed="rId4">
            <a:alphaModFix/>
          </a:blip>
          <a:srcRect/>
          <a:stretch/>
        </p:blipFill>
        <p:spPr>
          <a:xfrm>
            <a:off x="8382000" y="1600200"/>
            <a:ext cx="2383058" cy="1108094"/>
          </a:xfrm>
          <a:prstGeom prst="rect">
            <a:avLst/>
          </a:prstGeom>
          <a:noFill/>
          <a:ln>
            <a:noFill/>
          </a:ln>
        </p:spPr>
      </p:pic>
      <p:pic>
        <p:nvPicPr>
          <p:cNvPr id="190" name="Google Shape;190;p8"/>
          <p:cNvPicPr preferRelativeResize="0"/>
          <p:nvPr/>
        </p:nvPicPr>
        <p:blipFill rotWithShape="1">
          <a:blip r:embed="rId5">
            <a:alphaModFix/>
          </a:blip>
          <a:srcRect/>
          <a:stretch/>
        </p:blipFill>
        <p:spPr>
          <a:xfrm rot="996078">
            <a:off x="7562793" y="134205"/>
            <a:ext cx="2228741" cy="1524928"/>
          </a:xfrm>
          <a:prstGeom prst="rect">
            <a:avLst/>
          </a:prstGeom>
          <a:noFill/>
          <a:ln>
            <a:noFill/>
          </a:ln>
        </p:spPr>
      </p:pic>
      <p:sp>
        <p:nvSpPr>
          <p:cNvPr id="191" name="Google Shape;191;p8"/>
          <p:cNvSpPr/>
          <p:nvPr/>
        </p:nvSpPr>
        <p:spPr>
          <a:xfrm>
            <a:off x="5029200" y="485775"/>
            <a:ext cx="1219200" cy="457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024" y="54244"/>
                </a:moveTo>
                <a:lnTo>
                  <a:pt x="-107014" y="39767"/>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Scoop</a:t>
            </a:r>
            <a:endParaRPr/>
          </a:p>
        </p:txBody>
      </p:sp>
      <p:sp>
        <p:nvSpPr>
          <p:cNvPr id="192" name="Google Shape;192;p8"/>
          <p:cNvSpPr/>
          <p:nvPr/>
        </p:nvSpPr>
        <p:spPr>
          <a:xfrm>
            <a:off x="5410200" y="16287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024" y="54244"/>
                </a:moveTo>
                <a:lnTo>
                  <a:pt x="-173980" y="-26368"/>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Shooting</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Strings</a:t>
            </a:r>
            <a:endParaRPr/>
          </a:p>
        </p:txBody>
      </p:sp>
      <p:sp>
        <p:nvSpPr>
          <p:cNvPr id="193" name="Google Shape;193;p8"/>
          <p:cNvSpPr/>
          <p:nvPr/>
        </p:nvSpPr>
        <p:spPr>
          <a:xfrm>
            <a:off x="228600" y="4448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1430" y="-1309"/>
                </a:moveTo>
                <a:lnTo>
                  <a:pt x="227518" y="-102692"/>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Throat</a:t>
            </a:r>
            <a:endParaRPr/>
          </a:p>
        </p:txBody>
      </p:sp>
      <p:sp>
        <p:nvSpPr>
          <p:cNvPr id="194" name="Google Shape;194;p8"/>
          <p:cNvSpPr/>
          <p:nvPr/>
        </p:nvSpPr>
        <p:spPr>
          <a:xfrm>
            <a:off x="4267200" y="42957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87" y="52897"/>
                </a:moveTo>
                <a:lnTo>
                  <a:pt x="-60574" y="-37644"/>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Neck</a:t>
            </a:r>
            <a:endParaRPr/>
          </a:p>
        </p:txBody>
      </p:sp>
      <p:sp>
        <p:nvSpPr>
          <p:cNvPr id="195" name="Google Shape;195;p8"/>
          <p:cNvSpPr/>
          <p:nvPr/>
        </p:nvSpPr>
        <p:spPr>
          <a:xfrm>
            <a:off x="4800600" y="28479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8687" y="52897"/>
                </a:moveTo>
                <a:lnTo>
                  <a:pt x="-139837" y="149369"/>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Ball Stop</a:t>
            </a:r>
            <a:endParaRPr/>
          </a:p>
        </p:txBody>
      </p:sp>
      <p:sp>
        <p:nvSpPr>
          <p:cNvPr id="196" name="Google Shape;196;p8"/>
          <p:cNvSpPr/>
          <p:nvPr/>
        </p:nvSpPr>
        <p:spPr>
          <a:xfrm>
            <a:off x="228600" y="1781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878" y="61028"/>
                </a:moveTo>
                <a:lnTo>
                  <a:pt x="225994" y="152080"/>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Sidewall</a:t>
            </a:r>
            <a:endParaRPr/>
          </a:p>
        </p:txBody>
      </p:sp>
      <p:sp>
        <p:nvSpPr>
          <p:cNvPr id="197" name="Google Shape;197;p8"/>
          <p:cNvSpPr/>
          <p:nvPr/>
        </p:nvSpPr>
        <p:spPr>
          <a:xfrm>
            <a:off x="381000" y="2924175"/>
            <a:ext cx="1219200" cy="685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878" y="61028"/>
                </a:moveTo>
                <a:lnTo>
                  <a:pt x="276295" y="-34933"/>
                </a:lnTo>
              </a:path>
            </a:pathLst>
          </a:custGeom>
          <a:blipFill rotWithShape="1">
            <a:blip r:embed="rId6">
              <a:alphaModFix/>
            </a:blip>
            <a:stretch>
              <a:fillRect/>
            </a:stretch>
          </a:blip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Mesh</a:t>
            </a:r>
            <a:endParaRPr/>
          </a:p>
        </p:txBody>
      </p:sp>
      <p:sp>
        <p:nvSpPr>
          <p:cNvPr id="198" name="Google Shape;198;p8"/>
          <p:cNvSpPr/>
          <p:nvPr/>
        </p:nvSpPr>
        <p:spPr>
          <a:xfrm>
            <a:off x="7391400" y="3962400"/>
            <a:ext cx="358309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515151"/>
                </a:solidFill>
                <a:latin typeface="Calibri"/>
                <a:ea typeface="Calibri"/>
                <a:cs typeface="Calibri"/>
                <a:sym typeface="Calibri"/>
              </a:rPr>
              <a:t>Not Required</a:t>
            </a:r>
            <a:endParaRPr/>
          </a:p>
        </p:txBody>
      </p:sp>
      <p:sp>
        <p:nvSpPr>
          <p:cNvPr id="199" name="Google Shape;199;p8"/>
          <p:cNvSpPr/>
          <p:nvPr/>
        </p:nvSpPr>
        <p:spPr>
          <a:xfrm>
            <a:off x="8153400" y="4648200"/>
            <a:ext cx="182614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C00000"/>
                </a:solidFill>
                <a:latin typeface="Calibri"/>
                <a:ea typeface="Calibri"/>
                <a:cs typeface="Calibri"/>
                <a:sym typeface="Calibri"/>
              </a:rPr>
              <a:t>Only 1</a:t>
            </a:r>
            <a:endParaRPr/>
          </a:p>
        </p:txBody>
      </p:sp>
      <p:sp>
        <p:nvSpPr>
          <p:cNvPr id="200" name="Google Shape;200;p8"/>
          <p:cNvSpPr/>
          <p:nvPr/>
        </p:nvSpPr>
        <p:spPr>
          <a:xfrm>
            <a:off x="5867400" y="3000375"/>
            <a:ext cx="61722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Maximum of 2 inches in length, </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1½ inches in width and ¼-inch in thickness. </a:t>
            </a:r>
            <a:endParaRPr/>
          </a:p>
        </p:txBody>
      </p:sp>
      <p:sp>
        <p:nvSpPr>
          <p:cNvPr id="201" name="Google Shape;201;p8"/>
          <p:cNvSpPr/>
          <p:nvPr/>
        </p:nvSpPr>
        <p:spPr>
          <a:xfrm>
            <a:off x="5029200" y="6324600"/>
            <a:ext cx="12402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1:6-8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819400" y="5410200"/>
            <a:ext cx="6400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3959"/>
              <a:buFont typeface="Calibri"/>
              <a:buNone/>
            </a:pPr>
            <a:r>
              <a:rPr lang="en-US" sz="3959" b="1">
                <a:solidFill>
                  <a:srgbClr val="FFFFFF"/>
                </a:solidFill>
              </a:rPr>
              <a:t>Shooting Strings &amp; Sidewalls</a:t>
            </a:r>
            <a:endParaRPr/>
          </a:p>
        </p:txBody>
      </p:sp>
      <p:sp>
        <p:nvSpPr>
          <p:cNvPr id="208" name="Google Shape;208;p9"/>
          <p:cNvSpPr txBox="1">
            <a:spLocks noGrp="1"/>
          </p:cNvSpPr>
          <p:nvPr>
            <p:ph type="body" idx="1"/>
          </p:nvPr>
        </p:nvSpPr>
        <p:spPr>
          <a:xfrm>
            <a:off x="228600" y="1570037"/>
            <a:ext cx="5181600" cy="25447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Shooting strings must be located within 4” inches of the top of the crosse. </a:t>
            </a:r>
            <a:br>
              <a:rPr lang="en-US" sz="2800"/>
            </a:br>
            <a:endParaRPr sz="1600"/>
          </a:p>
          <a:p>
            <a:pPr marL="0" lvl="0" indent="0" algn="l" rtl="0">
              <a:lnSpc>
                <a:spcPct val="90000"/>
              </a:lnSpc>
              <a:spcBef>
                <a:spcPts val="560"/>
              </a:spcBef>
              <a:spcAft>
                <a:spcPts val="0"/>
              </a:spcAft>
              <a:buClr>
                <a:schemeClr val="dk1"/>
              </a:buClr>
              <a:buSzPts val="2800"/>
              <a:buNone/>
            </a:pPr>
            <a:r>
              <a:rPr lang="en-US" sz="2800"/>
              <a:t>No more than one side wall string on each side is allowed.</a:t>
            </a:r>
            <a:endParaRPr/>
          </a:p>
        </p:txBody>
      </p:sp>
      <p:sp>
        <p:nvSpPr>
          <p:cNvPr id="209" name="Google Shape;209;p9"/>
          <p:cNvSpPr/>
          <p:nvPr/>
        </p:nvSpPr>
        <p:spPr>
          <a:xfrm>
            <a:off x="5257800" y="6324600"/>
            <a:ext cx="12501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Calibri"/>
                <a:ea typeface="Calibri"/>
                <a:cs typeface="Calibri"/>
                <a:sym typeface="Calibri"/>
              </a:rPr>
              <a:t>Rule 1-7-3</a:t>
            </a:r>
            <a:endParaRPr/>
          </a:p>
        </p:txBody>
      </p:sp>
      <p:pic>
        <p:nvPicPr>
          <p:cNvPr id="210" name="Google Shape;210;p9"/>
          <p:cNvPicPr preferRelativeResize="0"/>
          <p:nvPr/>
        </p:nvPicPr>
        <p:blipFill rotWithShape="1">
          <a:blip r:embed="rId3">
            <a:alphaModFix/>
          </a:blip>
          <a:srcRect/>
          <a:stretch/>
        </p:blipFill>
        <p:spPr>
          <a:xfrm>
            <a:off x="4876800" y="122361"/>
            <a:ext cx="7550009" cy="5364039"/>
          </a:xfrm>
          <a:prstGeom prst="rect">
            <a:avLst/>
          </a:prstGeom>
          <a:noFill/>
          <a:ln>
            <a:noFill/>
          </a:ln>
        </p:spPr>
      </p:pic>
      <p:sp>
        <p:nvSpPr>
          <p:cNvPr id="211" name="Google Shape;211;p9"/>
          <p:cNvSpPr/>
          <p:nvPr/>
        </p:nvSpPr>
        <p:spPr>
          <a:xfrm>
            <a:off x="16042" y="4419600"/>
            <a:ext cx="5181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2-minute NR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1915</Words>
  <Application>Microsoft Macintosh PowerPoint</Application>
  <PresentationFormat>Widescreen</PresentationFormat>
  <Paragraphs>261</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Libre Franklin Thin</vt:lpstr>
      <vt:lpstr>Calibri</vt:lpstr>
      <vt:lpstr>Arial</vt:lpstr>
      <vt:lpstr>1_Office Theme</vt:lpstr>
      <vt:lpstr>Crosse and Equipment 2021 NFHS Boys Lacrosse Rules</vt:lpstr>
      <vt:lpstr>Prohibited Equipment</vt:lpstr>
      <vt:lpstr>Goalkeeper Equipment</vt:lpstr>
      <vt:lpstr>Required Field Player Equipment</vt:lpstr>
      <vt:lpstr>Chest Protector</vt:lpstr>
      <vt:lpstr>Shoulder Pads</vt:lpstr>
      <vt:lpstr>Crosse Requirements</vt:lpstr>
      <vt:lpstr>The Head of the Crosse</vt:lpstr>
      <vt:lpstr>Shooting Strings &amp; Sidewalls</vt:lpstr>
      <vt:lpstr>Nontraditional Synthetic Pocket</vt:lpstr>
      <vt:lpstr>Pocket Construction</vt:lpstr>
      <vt:lpstr>Crosse Specifications</vt:lpstr>
      <vt:lpstr>Goalie Crosse Specifications</vt:lpstr>
      <vt:lpstr>Tape on Crosse</vt:lpstr>
      <vt:lpstr>End Caps, Tape Rings</vt:lpstr>
      <vt:lpstr>Equipment Inspection</vt:lpstr>
      <vt:lpstr>Measuring the Head of the Crosse</vt:lpstr>
      <vt:lpstr>PowerPoint Presentation</vt:lpstr>
      <vt:lpstr>PowerPoint Presentation</vt:lpstr>
      <vt:lpstr>Penalty for All Illegal Crosse</vt:lpstr>
      <vt:lpstr>PowerPoint Presentation</vt:lpstr>
      <vt:lpstr>Lost or Broken Equipment</vt:lpstr>
      <vt:lpstr>Illegal Equipment</vt:lpstr>
      <vt:lpstr>Illegal Equipment + Illegal Crosse</vt:lpstr>
      <vt:lpstr>Illegal Number of Long Crosses</vt:lpstr>
      <vt:lpstr>Greg Hite GLOA Lead Trainer US Lacrosse Clinician c: 770-689-9782 e: ATL.LacrosseRef@gmail.com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Crosse and Equipment 2021 NFHS Boys Lacrosse Rules</dc:title>
  <dc:creator>Greg Hite</dc:creator>
  <cp:lastModifiedBy>Bosco, Todd</cp:lastModifiedBy>
  <cp:revision>1</cp:revision>
  <dcterms:created xsi:type="dcterms:W3CDTF">2013-01-16T12:56:27Z</dcterms:created>
  <dcterms:modified xsi:type="dcterms:W3CDTF">2021-02-11T21:44:45Z</dcterms:modified>
</cp:coreProperties>
</file>